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  <p:sldMasterId id="2147483829" r:id="rId2"/>
  </p:sldMasterIdLst>
  <p:notesMasterIdLst>
    <p:notesMasterId r:id="rId26"/>
  </p:notesMasterIdLst>
  <p:sldIdLst>
    <p:sldId id="404" r:id="rId3"/>
    <p:sldId id="263" r:id="rId4"/>
    <p:sldId id="409" r:id="rId5"/>
    <p:sldId id="258" r:id="rId6"/>
    <p:sldId id="394" r:id="rId7"/>
    <p:sldId id="405" r:id="rId8"/>
    <p:sldId id="265" r:id="rId9"/>
    <p:sldId id="411" r:id="rId10"/>
    <p:sldId id="415" r:id="rId11"/>
    <p:sldId id="414" r:id="rId12"/>
    <p:sldId id="416" r:id="rId13"/>
    <p:sldId id="417" r:id="rId14"/>
    <p:sldId id="418" r:id="rId15"/>
    <p:sldId id="412" r:id="rId16"/>
    <p:sldId id="419" r:id="rId17"/>
    <p:sldId id="413" r:id="rId18"/>
    <p:sldId id="407" r:id="rId19"/>
    <p:sldId id="408" r:id="rId20"/>
    <p:sldId id="390" r:id="rId21"/>
    <p:sldId id="421" r:id="rId22"/>
    <p:sldId id="423" r:id="rId23"/>
    <p:sldId id="280" r:id="rId24"/>
    <p:sldId id="42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>
      <p:cViewPr varScale="1">
        <p:scale>
          <a:sx n="68" d="100"/>
          <a:sy n="68" d="100"/>
        </p:scale>
        <p:origin x="147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AFDFF-5DA5-42CF-B4C6-867DC95847EE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1D007-3A73-487C-AB29-7AF3041EB80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o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1D007-3A73-487C-AB29-7AF3041EB80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38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E4063-A15D-4F9E-8780-EE30DE4CECA4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E60A-B1CC-4C6A-8EBB-6323EA6698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39791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E4063-A15D-4F9E-8780-EE30DE4CECA4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E60A-B1CC-4C6A-8EBB-6323EA6698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64865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C199D-0DD9-453C-A72F-D0EAE372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bo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95B47-21A4-4D50-9E05-48F965CBA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o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8A040-D9D0-4826-AF23-BEA4220AAF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CD54928-CCBA-4128-874F-7E6CC0E221AE}" type="datetimeFigureOut">
              <a:rPr lang="bo-CN" smtClean="0"/>
              <a:t>2020/4/24</a:t>
            </a:fld>
            <a:endParaRPr lang="bo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431E2-4042-4CD8-8997-9B9FB5484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bo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60CC8-3C9D-4A3B-878A-56C88661B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D5F996-DE2A-4204-8DBB-72E537E23603}" type="slidenum">
              <a:rPr lang="bo-CN" smtClean="0"/>
              <a:t>‹#›</a:t>
            </a:fld>
            <a:endParaRPr lang="bo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2BC5A1-206D-4D62-820A-CB04A540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o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8D270-FD29-4A94-BAE8-F32BD0058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o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FE53D-8A65-4BF4-B651-536D13B38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54928-CCBA-4128-874F-7E6CC0E221AE}" type="datetimeFigureOut">
              <a:rPr lang="bo-CN" smtClean="0"/>
              <a:t>2020/4/24</a:t>
            </a:fld>
            <a:endParaRPr lang="bo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A79D1-392C-4D84-AA79-AF357EDDAE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o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9A052-B583-4C0E-B9BE-49598D1D6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5F996-DE2A-4204-8DBB-72E537E23603}" type="slidenum">
              <a:rPr lang="bo-CN" smtClean="0"/>
              <a:t>‹#›</a:t>
            </a:fld>
            <a:endParaRPr lang="bo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o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o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Maca\My%20Documents\Downloads\Lily%20Allen%20-%20Fuck%20You%20-%20Karaoke%20-%20Instrumental.mp3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sz="3100" dirty="0"/>
            </a:br>
            <a:endParaRPr lang="en-US" sz="3100" dirty="0"/>
          </a:p>
        </p:txBody>
      </p:sp>
      <p:pic>
        <p:nvPicPr>
          <p:cNvPr id="52226" name="Picture 2" descr="C:\Users\kKorisnik\Downloads\l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688" y="1484784"/>
            <a:ext cx="5184576" cy="3720072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29523D-43CF-423F-AEBF-30FC33B4E4C5}"/>
              </a:ext>
            </a:extLst>
          </p:cNvPr>
          <p:cNvSpPr txBox="1"/>
          <p:nvPr/>
        </p:nvSpPr>
        <p:spPr>
          <a:xfrm>
            <a:off x="1619672" y="5877272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www.turistickaskola.edu.rs</a:t>
            </a:r>
            <a:endParaRPr lang="bo-CN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12C1C-0E2D-46DB-842C-17E0A5189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32" y="0"/>
            <a:ext cx="4847916" cy="836713"/>
          </a:xfrm>
        </p:spPr>
        <p:txBody>
          <a:bodyPr>
            <a:normAutofit/>
          </a:bodyPr>
          <a:lstStyle/>
          <a:p>
            <a:r>
              <a:rPr lang="sr-Cyrl-RS" sz="4000" dirty="0">
                <a:solidFill>
                  <a:schemeClr val="accent1"/>
                </a:solidFill>
              </a:rPr>
              <a:t>Кувар</a:t>
            </a:r>
            <a:endParaRPr lang="bo-CN" sz="4000" dirty="0">
              <a:solidFill>
                <a:schemeClr val="accent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FFB0A6-5267-465A-B7C8-2FA5D0550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7" y="620689"/>
            <a:ext cx="4382471" cy="292628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D88519-6363-4A74-B9FF-5D67920A0C22}"/>
              </a:ext>
            </a:extLst>
          </p:cNvPr>
          <p:cNvSpPr txBox="1"/>
          <p:nvPr/>
        </p:nvSpPr>
        <p:spPr>
          <a:xfrm>
            <a:off x="5148064" y="1268760"/>
            <a:ext cx="32403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</a:rPr>
              <a:t>Током трогодишњег школовања, кроз велики број часова практичне наставе ученици се обучавају за припрему намирница, израду, сервирање и декорисање јела у различитим врстама кухиња угоститељских објеката.</a:t>
            </a:r>
            <a:endParaRPr lang="bo-CN" sz="2400" dirty="0">
              <a:solidFill>
                <a:schemeClr val="accent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EEA36C-61DE-4779-B89E-6F97C793AE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2" y="3628568"/>
            <a:ext cx="4411077" cy="293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97400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5F7D6-6EBF-464E-AE9D-58D19DC81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701" y="188640"/>
            <a:ext cx="6263523" cy="936103"/>
          </a:xfrm>
        </p:spPr>
        <p:txBody>
          <a:bodyPr>
            <a:normAutofit/>
          </a:bodyPr>
          <a:lstStyle/>
          <a:p>
            <a:r>
              <a:rPr lang="sr-Cyrl-RS" sz="4000" dirty="0">
                <a:solidFill>
                  <a:schemeClr val="accent1"/>
                </a:solidFill>
              </a:rPr>
              <a:t>Угоститељски техничар</a:t>
            </a:r>
            <a:endParaRPr lang="bo-CN" sz="4000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E42B3C-B1D1-4433-8260-4A9C1DF084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02" y="3774092"/>
            <a:ext cx="4032449" cy="2917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500DE0-D140-4F09-B89C-E30948BE00D5}"/>
              </a:ext>
            </a:extLst>
          </p:cNvPr>
          <p:cNvSpPr txBox="1"/>
          <p:nvPr/>
        </p:nvSpPr>
        <p:spPr>
          <a:xfrm>
            <a:off x="4786851" y="1331987"/>
            <a:ext cx="33135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solidFill>
                <a:schemeClr val="accent1"/>
              </a:solidFill>
            </a:endParaRPr>
          </a:p>
          <a:p>
            <a:r>
              <a:rPr lang="ru-RU" sz="2400" dirty="0">
                <a:solidFill>
                  <a:schemeClr val="accent1"/>
                </a:solidFill>
              </a:rPr>
              <a:t>Угоститељски техничар је образовни профил који се у Средњој туристичкој школи изучава од школске 2002/03. године.</a:t>
            </a:r>
          </a:p>
          <a:p>
            <a:r>
              <a:rPr lang="ru-RU" sz="2400" dirty="0">
                <a:solidFill>
                  <a:schemeClr val="accent1"/>
                </a:solidFill>
              </a:rPr>
              <a:t>Ученици стичу знања и вештине неопходне за рад у различитим врстама угоститељских објеката.</a:t>
            </a:r>
          </a:p>
        </p:txBody>
      </p:sp>
      <p:pic>
        <p:nvPicPr>
          <p:cNvPr id="11" name="Picture 2" descr="C:\Documents and Settings\Ucenik\Desktop\STS PREZENTACIJA\10808395_10203001272497150_1738394624_n.jpg">
            <a:extLst>
              <a:ext uri="{FF2B5EF4-FFF2-40B4-BE49-F238E27FC236}">
                <a16:creationId xmlns:a16="http://schemas.microsoft.com/office/drawing/2014/main" id="{2FE91664-0D33-4559-A771-1F07162AD2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20000" contrast="20000"/>
          </a:blip>
          <a:srcRect/>
          <a:stretch>
            <a:fillRect/>
          </a:stretch>
        </p:blipFill>
        <p:spPr bwMode="auto">
          <a:xfrm>
            <a:off x="324701" y="860363"/>
            <a:ext cx="4032449" cy="2784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38005432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18C50D7-C6FA-4CDD-A35A-A8B3B7674B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11" y="214524"/>
            <a:ext cx="456457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Documents and Settings\Ucenik\My Documents\Downloads\IMG_4181.JPG">
            <a:extLst>
              <a:ext uri="{FF2B5EF4-FFF2-40B4-BE49-F238E27FC236}">
                <a16:creationId xmlns:a16="http://schemas.microsoft.com/office/drawing/2014/main" id="{899FF1B2-B1C1-4916-8C9B-C6F719167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71" y="3317453"/>
            <a:ext cx="4643438" cy="349131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559E33-5B46-4E3D-82EA-F36381FE3894}"/>
              </a:ext>
            </a:extLst>
          </p:cNvPr>
          <p:cNvSpPr txBox="1"/>
          <p:nvPr/>
        </p:nvSpPr>
        <p:spPr>
          <a:xfrm>
            <a:off x="5436096" y="1052736"/>
            <a:ext cx="31683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</a:rPr>
              <a:t>Како у Београду расте број хотела и ресторана, тако и расте потреба за кадровима који се школују на овом образовном профилу. Часови вежби се реализују у кабинету за услуживање, а практична настава у блоку се обавља у хотелима и ресторанима.</a:t>
            </a:r>
            <a:endParaRPr lang="bo-CN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80335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CCC63-1F07-465C-8B60-F9AC9A669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79" y="1"/>
            <a:ext cx="8333371" cy="908719"/>
          </a:xfrm>
        </p:spPr>
        <p:txBody>
          <a:bodyPr>
            <a:normAutofit/>
          </a:bodyPr>
          <a:lstStyle/>
          <a:p>
            <a:r>
              <a:rPr lang="sr-Cyrl-RS" sz="4000" dirty="0">
                <a:solidFill>
                  <a:schemeClr val="accent1"/>
                </a:solidFill>
              </a:rPr>
              <a:t>Конобар</a:t>
            </a:r>
            <a:endParaRPr lang="bo-CN" sz="4000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D7CD3-AD30-4283-A297-C564CF80F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09" y="3720480"/>
            <a:ext cx="2105336" cy="2899001"/>
          </a:xfrm>
          <a:prstGeom prst="rect">
            <a:avLst/>
          </a:prstGeom>
        </p:spPr>
      </p:pic>
      <p:pic>
        <p:nvPicPr>
          <p:cNvPr id="5" name="Content Placeholder 4" descr="10965706_983740911636062_871138617_n.jpg">
            <a:extLst>
              <a:ext uri="{FF2B5EF4-FFF2-40B4-BE49-F238E27FC236}">
                <a16:creationId xmlns:a16="http://schemas.microsoft.com/office/drawing/2014/main" id="{2FFBD0A8-FC86-4B49-AB8B-50C5D82B5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1979" y="620688"/>
            <a:ext cx="4246005" cy="30243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A62682-DAEC-4BF0-9AAC-255E6291A037}"/>
              </a:ext>
            </a:extLst>
          </p:cNvPr>
          <p:cNvSpPr txBox="1"/>
          <p:nvPr/>
        </p:nvSpPr>
        <p:spPr>
          <a:xfrm>
            <a:off x="5364088" y="1664376"/>
            <a:ext cx="28803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</a:rPr>
              <a:t>Образовни профил конобар подразумева трогодишње школовање и обуку ученика за пријем, прихват и квалитетно услуживање гостију у угоститељским објектима. 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813D23-6263-432A-BD67-F75B0D20FA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720480"/>
            <a:ext cx="2016224" cy="287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59547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BB4D2-372A-4543-894C-94D750139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48664"/>
            <a:ext cx="3511302" cy="687611"/>
          </a:xfrm>
        </p:spPr>
        <p:txBody>
          <a:bodyPr>
            <a:normAutofit fontScale="90000"/>
          </a:bodyPr>
          <a:lstStyle/>
          <a:p>
            <a:r>
              <a:rPr lang="sr-Cyrl-RS" dirty="0">
                <a:solidFill>
                  <a:schemeClr val="accent1"/>
                </a:solidFill>
              </a:rPr>
              <a:t>Свечана сала</a:t>
            </a:r>
            <a:endParaRPr lang="bo-CN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BE9A0-51CE-4EDF-BEC0-15894C700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4049" y="836712"/>
            <a:ext cx="3888431" cy="534025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ru-RU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ru-RU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ru-RU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accent1"/>
                </a:solidFill>
              </a:rPr>
              <a:t>Школа има Свечану салу која располаже са 120 места.Сала је опремљена видео пројектором, рачунаром, појачалом, системом за озвучење и клавиром.</a:t>
            </a:r>
            <a:endParaRPr lang="bo-CN" sz="2400" dirty="0">
              <a:solidFill>
                <a:schemeClr val="accent1"/>
              </a:solidFill>
            </a:endParaRPr>
          </a:p>
        </p:txBody>
      </p:sp>
      <p:pic>
        <p:nvPicPr>
          <p:cNvPr id="4" name="Picture 2" descr="https://fbcdn-sphotos-h-a.akamaihd.net/hphotos-ak-xpf1/v/t34.0-12/10805068_10203001417620778_1656496792_n.jpg?oh=04da4e3ff1f76cabf83f5c76ecb9ed8c&amp;oe=54700BF4&amp;__gda__=1416619109_17412e95b20eb4e0ea546e09f7ab62de">
            <a:extLst>
              <a:ext uri="{FF2B5EF4-FFF2-40B4-BE49-F238E27FC236}">
                <a16:creationId xmlns:a16="http://schemas.microsoft.com/office/drawing/2014/main" id="{88272D60-34A2-467A-A217-D66EE2E86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910673"/>
            <a:ext cx="4536504" cy="2662921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C1970D-11A8-4017-96FA-DB8E279AD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54" y="3722389"/>
            <a:ext cx="4624635" cy="315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65479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v sava 2015.jpg">
            <a:extLst>
              <a:ext uri="{FF2B5EF4-FFF2-40B4-BE49-F238E27FC236}">
                <a16:creationId xmlns:a16="http://schemas.microsoft.com/office/drawing/2014/main" id="{9B902CF0-2341-4CA9-91B4-5B5720556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1" y="135996"/>
            <a:ext cx="4320480" cy="3456382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C6474300-BB81-4276-8AE3-EA9DFE3BF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4320480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AE57EA-5DD0-4F69-B064-D5D6F2992FBC}"/>
              </a:ext>
            </a:extLst>
          </p:cNvPr>
          <p:cNvSpPr txBox="1"/>
          <p:nvPr/>
        </p:nvSpPr>
        <p:spPr>
          <a:xfrm>
            <a:off x="5220072" y="908720"/>
            <a:ext cx="33123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</a:rPr>
              <a:t>У свечаној сали се  организовају манифестације поводом прослава школске славе Светог Саве, Дана школе, представе драмске секције, књижевних вечери и друго (мултимедијални часови, презентације београдских факултета и Високих струковних школа...)</a:t>
            </a:r>
            <a:endParaRPr lang="bo-CN" sz="2400" dirty="0"/>
          </a:p>
        </p:txBody>
      </p:sp>
    </p:spTree>
    <p:extLst>
      <p:ext uri="{BB962C8B-B14F-4D97-AF65-F5344CB8AC3E}">
        <p14:creationId xmlns:p14="http://schemas.microsoft.com/office/powerpoint/2010/main" val="2605551841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22F80-1595-4ADA-9B2F-8642AE0D9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3" y="116633"/>
            <a:ext cx="3805201" cy="1008112"/>
          </a:xfrm>
        </p:spPr>
        <p:txBody>
          <a:bodyPr>
            <a:normAutofit/>
          </a:bodyPr>
          <a:lstStyle/>
          <a:p>
            <a:r>
              <a:rPr lang="sr-Cyrl-RS" sz="4000" dirty="0">
                <a:solidFill>
                  <a:schemeClr val="accent1"/>
                </a:solidFill>
              </a:rPr>
              <a:t>Библиотека</a:t>
            </a:r>
            <a:endParaRPr lang="bo-CN" sz="4000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8733B0-C808-4162-86CB-75C7BFB77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817513"/>
            <a:ext cx="4097065" cy="289951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02F325-E186-4C1F-A1B7-F5B8AFF61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909348"/>
            <a:ext cx="4097065" cy="27809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4F7B90-8010-4219-9CD5-44F390B05B9E}"/>
              </a:ext>
            </a:extLst>
          </p:cNvPr>
          <p:cNvSpPr txBox="1"/>
          <p:nvPr/>
        </p:nvSpPr>
        <p:spPr>
          <a:xfrm>
            <a:off x="5364087" y="1026942"/>
            <a:ext cx="32403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</a:rPr>
              <a:t>Фонд школске библиотеке обухвата око 5000 наслова. Сем обавезне школске лектире у библиотеци се налазе енциклопедије, монографије, речници, стручне литературе и часописи доступни ученицима и професорима.</a:t>
            </a:r>
            <a:endParaRPr lang="bo-CN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68485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STRIJA.jpg">
            <a:extLst>
              <a:ext uri="{FF2B5EF4-FFF2-40B4-BE49-F238E27FC236}">
                <a16:creationId xmlns:a16="http://schemas.microsoft.com/office/drawing/2014/main" id="{A44F22C8-C25D-4EF3-9D49-070F5494F9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94557" y="807573"/>
            <a:ext cx="4095615" cy="25909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85DF64-D5F6-4752-A1FD-CC3AD111E6E7}"/>
              </a:ext>
            </a:extLst>
          </p:cNvPr>
          <p:cNvSpPr txBox="1"/>
          <p:nvPr/>
        </p:nvSpPr>
        <p:spPr>
          <a:xfrm>
            <a:off x="4932040" y="980728"/>
            <a:ext cx="37444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solidFill>
                <a:schemeClr val="accent1"/>
              </a:solidFill>
            </a:endParaRPr>
          </a:p>
          <a:p>
            <a:endParaRPr lang="ru-RU" sz="2400" dirty="0">
              <a:solidFill>
                <a:schemeClr val="accent1"/>
              </a:solidFill>
            </a:endParaRPr>
          </a:p>
          <a:p>
            <a:r>
              <a:rPr lang="ru-RU" sz="2400" dirty="0">
                <a:solidFill>
                  <a:schemeClr val="accent1"/>
                </a:solidFill>
              </a:rPr>
              <a:t>Један од кључних аспеката у раду Средње туристичке школе јесте међународна сарадња. Континуирано учешће у међународним пројектима реализује се од 2002/2003 школске године. </a:t>
            </a:r>
            <a:endParaRPr lang="bo-CN" sz="2400" dirty="0">
              <a:solidFill>
                <a:schemeClr val="accent1"/>
              </a:solidFill>
            </a:endParaRPr>
          </a:p>
        </p:txBody>
      </p:sp>
      <p:pic>
        <p:nvPicPr>
          <p:cNvPr id="4" name="Picture 3" descr="lankaster.JPG">
            <a:extLst>
              <a:ext uri="{FF2B5EF4-FFF2-40B4-BE49-F238E27FC236}">
                <a16:creationId xmlns:a16="http://schemas.microsoft.com/office/drawing/2014/main" id="{982042CE-F4CD-4E45-B515-E960EB9955F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10000"/>
          </a:blip>
          <a:stretch>
            <a:fillRect/>
          </a:stretch>
        </p:blipFill>
        <p:spPr>
          <a:xfrm>
            <a:off x="116346" y="3479684"/>
            <a:ext cx="4095615" cy="3189676"/>
          </a:xfrm>
          <a:prstGeom prst="rect">
            <a:avLst/>
          </a:prstGeom>
        </p:spPr>
      </p:pic>
      <p:pic>
        <p:nvPicPr>
          <p:cNvPr id="5" name="Picture 4" descr="RTEmagicC_austria-flag.gif.gif">
            <a:extLst>
              <a:ext uri="{FF2B5EF4-FFF2-40B4-BE49-F238E27FC236}">
                <a16:creationId xmlns:a16="http://schemas.microsoft.com/office/drawing/2014/main" id="{9E7CEF03-51D0-4CDD-8494-9BD777676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451" y="927720"/>
            <a:ext cx="823678" cy="549119"/>
          </a:xfrm>
          <a:prstGeom prst="rect">
            <a:avLst/>
          </a:prstGeom>
        </p:spPr>
      </p:pic>
      <p:pic>
        <p:nvPicPr>
          <p:cNvPr id="6" name="Picture 5" descr="flag-moving.gif">
            <a:extLst>
              <a:ext uri="{FF2B5EF4-FFF2-40B4-BE49-F238E27FC236}">
                <a16:creationId xmlns:a16="http://schemas.microsoft.com/office/drawing/2014/main" id="{049A08FE-3DEC-43E8-AB9A-72821C342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5727998"/>
            <a:ext cx="950458" cy="6448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5A7B0F-B63B-43E2-B14A-D48242003C04}"/>
              </a:ext>
            </a:extLst>
          </p:cNvPr>
          <p:cNvSpPr txBox="1"/>
          <p:nvPr/>
        </p:nvSpPr>
        <p:spPr>
          <a:xfrm>
            <a:off x="116346" y="1"/>
            <a:ext cx="5391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dirty="0">
                <a:solidFill>
                  <a:schemeClr val="accent1"/>
                </a:solidFill>
              </a:rPr>
              <a:t>Међународна садарња</a:t>
            </a:r>
            <a:endParaRPr lang="bo-CN" sz="4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AE7546-C258-423E-B5F2-F45F38800142}"/>
              </a:ext>
            </a:extLst>
          </p:cNvPr>
          <p:cNvSpPr txBox="1"/>
          <p:nvPr/>
        </p:nvSpPr>
        <p:spPr>
          <a:xfrm>
            <a:off x="5168069" y="1196752"/>
            <a:ext cx="34363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solidFill>
                <a:schemeClr val="accent1"/>
              </a:solidFill>
            </a:endParaRPr>
          </a:p>
          <a:p>
            <a:endParaRPr lang="ru-RU" sz="2400" dirty="0">
              <a:solidFill>
                <a:schemeClr val="accent1"/>
              </a:solidFill>
            </a:endParaRPr>
          </a:p>
          <a:p>
            <a:r>
              <a:rPr lang="ru-RU" sz="2400" dirty="0">
                <a:solidFill>
                  <a:schemeClr val="accent1"/>
                </a:solidFill>
              </a:rPr>
              <a:t>Школа се може похвалити изузетно богатом сарадњом и радом на међународним пројектима са школама из Словеније, Аустрије, Велике Британије, Шведске, Мађарксе...</a:t>
            </a:r>
            <a:endParaRPr lang="bo-CN" sz="2400" dirty="0">
              <a:solidFill>
                <a:schemeClr val="accent1"/>
              </a:solidFill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ED0803F5-3425-4EB7-94D6-045560155E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46563" y="323850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o-CN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FE7D8C24-6F24-434A-AF48-73258D7A2F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o-CN"/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9A9539AB-26AB-472D-89D3-061CEF7066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95936" y="479715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o-C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52FEE9-D51C-4FA8-8D4B-C143AC4B8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6" y="3793916"/>
            <a:ext cx="4540377" cy="2992715"/>
          </a:xfrm>
          <a:prstGeom prst="rect">
            <a:avLst/>
          </a:prstGeom>
        </p:spPr>
      </p:pic>
      <p:pic>
        <p:nvPicPr>
          <p:cNvPr id="12298" name="Picture 10" descr="Zastava Mađarske - Tehnonautika">
            <a:extLst>
              <a:ext uri="{FF2B5EF4-FFF2-40B4-BE49-F238E27FC236}">
                <a16:creationId xmlns:a16="http://schemas.microsoft.com/office/drawing/2014/main" id="{C1FA9BE5-0775-472A-B020-279FD8D5F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05064"/>
            <a:ext cx="1005205" cy="5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>
            <a:extLst>
              <a:ext uri="{FF2B5EF4-FFF2-40B4-BE49-F238E27FC236}">
                <a16:creationId xmlns:a16="http://schemas.microsoft.com/office/drawing/2014/main" id="{1BAB13D9-75DB-4CF8-BE9E-96982AC68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1" y="79539"/>
            <a:ext cx="4558742" cy="350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3dflagsdotcom_swena_2fawl.gif">
            <a:extLst>
              <a:ext uri="{FF2B5EF4-FFF2-40B4-BE49-F238E27FC236}">
                <a16:creationId xmlns:a16="http://schemas.microsoft.com/office/drawing/2014/main" id="{F8FC4E1A-4BEF-4911-8897-E6E3BCA9FFA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20000" contrast="20000"/>
          </a:blip>
          <a:stretch>
            <a:fillRect/>
          </a:stretch>
        </p:blipFill>
        <p:spPr>
          <a:xfrm>
            <a:off x="3621767" y="478703"/>
            <a:ext cx="1053138" cy="71804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>
            <a:extLst>
              <a:ext uri="{FF2B5EF4-FFF2-40B4-BE49-F238E27FC236}">
                <a16:creationId xmlns:a16="http://schemas.microsoft.com/office/drawing/2014/main" id="{596EE595-47EE-4D52-8527-0F33D0434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87014"/>
            <a:ext cx="388843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740D7847-AE17-4418-92A6-13BAAA8A3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42" y="4005064"/>
            <a:ext cx="3888432" cy="258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E90A3A-9CF3-4982-A258-400E6860F3E4}"/>
              </a:ext>
            </a:extLst>
          </p:cNvPr>
          <p:cNvSpPr txBox="1"/>
          <p:nvPr/>
        </p:nvSpPr>
        <p:spPr>
          <a:xfrm>
            <a:off x="298950" y="167349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dirty="0">
                <a:solidFill>
                  <a:schemeClr val="accent1"/>
                </a:solidFill>
              </a:rPr>
              <a:t>Такмичења</a:t>
            </a:r>
            <a:endParaRPr lang="bo-CN" sz="4000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00386E-77A3-4B23-8B21-DF7C3D82F218}"/>
              </a:ext>
            </a:extLst>
          </p:cNvPr>
          <p:cNvSpPr txBox="1"/>
          <p:nvPr/>
        </p:nvSpPr>
        <p:spPr>
          <a:xfrm>
            <a:off x="4881488" y="1341804"/>
            <a:ext cx="34349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Cyrl-RS" sz="2400" dirty="0">
              <a:solidFill>
                <a:schemeClr val="accent1"/>
              </a:solidFill>
            </a:endParaRPr>
          </a:p>
          <a:p>
            <a:endParaRPr lang="sr-Cyrl-RS" sz="2400" dirty="0">
              <a:solidFill>
                <a:schemeClr val="accent1"/>
              </a:solidFill>
            </a:endParaRPr>
          </a:p>
          <a:p>
            <a:r>
              <a:rPr lang="sr-Cyrl-RS" sz="2400" dirty="0">
                <a:solidFill>
                  <a:schemeClr val="accent1"/>
                </a:solidFill>
              </a:rPr>
              <a:t>Један од начина провере стечених стручних компетенција и развоја социјалних вештина јесте учешће на разним такмичењима, сајмовима, пројектима и другим организованим активностима.</a:t>
            </a:r>
            <a:endParaRPr lang="bo-CN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3960440" cy="1196751"/>
          </a:xfrm>
        </p:spPr>
        <p:txBody>
          <a:bodyPr>
            <a:normAutofit/>
          </a:bodyPr>
          <a:lstStyle/>
          <a:p>
            <a:r>
              <a:rPr lang="sr-Cyrl-RS" sz="4000" dirty="0">
                <a:solidFill>
                  <a:schemeClr val="accent1"/>
                </a:solidFill>
              </a:rPr>
              <a:t>Школа данас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1027" name="Picture 3" descr="C:\Users\kKorisnik\Desktop\škola\dvoriste 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48733"/>
            <a:ext cx="4752528" cy="2880320"/>
          </a:xfrm>
          <a:prstGeom prst="rect">
            <a:avLst/>
          </a:prstGeom>
          <a:noFill/>
        </p:spPr>
      </p:pic>
      <p:pic>
        <p:nvPicPr>
          <p:cNvPr id="1028" name="Picture 4" descr="C:\Users\kKorisnik\Desktop\škola\dvorište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3717032"/>
            <a:ext cx="4824536" cy="3028104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34B823-E4C1-49AA-B780-E26ACFB85BD0}"/>
              </a:ext>
            </a:extLst>
          </p:cNvPr>
          <p:cNvSpPr/>
          <p:nvPr/>
        </p:nvSpPr>
        <p:spPr>
          <a:xfrm>
            <a:off x="5580112" y="598376"/>
            <a:ext cx="30243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400" dirty="0">
                <a:solidFill>
                  <a:schemeClr val="accent1"/>
                </a:solidFill>
                <a:latin typeface="pg-1ff11"/>
              </a:rPr>
              <a:t>Наши приоритети су:</a:t>
            </a:r>
          </a:p>
          <a:p>
            <a:r>
              <a:rPr lang="sr-Cyrl-RS" sz="2400" dirty="0">
                <a:solidFill>
                  <a:schemeClr val="accent1"/>
                </a:solidFill>
                <a:latin typeface="pg-1ff11"/>
              </a:rPr>
              <a:t>унапређивање квалитета наставног процеса, безбедност ученика у школи и током практичне наставе у привреди, сарадња са локалном самоуправом и туристичко хотелијерском привредом и међународна сарадња.</a:t>
            </a:r>
            <a:endParaRPr lang="en-US" sz="2400" dirty="0">
              <a:solidFill>
                <a:schemeClr val="accent1"/>
              </a:solidFill>
              <a:latin typeface="pg-1ff11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E6B2C-B3EF-4B4A-B159-9CC1FC00E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120" y="365125"/>
            <a:ext cx="2863230" cy="4576043"/>
          </a:xfrm>
        </p:spPr>
        <p:txBody>
          <a:bodyPr>
            <a:normAutofit/>
          </a:bodyPr>
          <a:lstStyle/>
          <a:p>
            <a:br>
              <a:rPr lang="ru-RU" sz="2400" dirty="0">
                <a:solidFill>
                  <a:schemeClr val="accent1"/>
                </a:solidFill>
              </a:rPr>
            </a:br>
            <a:br>
              <a:rPr lang="ru-RU" sz="2400" dirty="0">
                <a:solidFill>
                  <a:schemeClr val="accent1"/>
                </a:solidFill>
              </a:rPr>
            </a:br>
            <a:br>
              <a:rPr lang="ru-RU" sz="2400" dirty="0">
                <a:solidFill>
                  <a:schemeClr val="accent1"/>
                </a:solidFill>
              </a:rPr>
            </a:br>
            <a:r>
              <a:rPr lang="ru-RU" sz="2400" dirty="0">
                <a:solidFill>
                  <a:schemeClr val="accent1"/>
                </a:solidFill>
              </a:rPr>
              <a:t>Последњих година ученици свих образовних профила  остварују изузетно запажене резултате на републичким такмичењима.</a:t>
            </a:r>
            <a:endParaRPr lang="bo-CN" sz="2400" dirty="0">
              <a:solidFill>
                <a:schemeClr val="accent1"/>
              </a:solidFill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12D099A4-77F4-45F6-9F8B-59306CEF9E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15" y="3329603"/>
            <a:ext cx="4367385" cy="322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F7B86FFF-DFBD-4F83-A710-AF43A4DDC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5125"/>
            <a:ext cx="4248472" cy="2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740927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79FC-4E44-43D3-839E-358F9C9F5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6633"/>
            <a:ext cx="6552728" cy="1008112"/>
          </a:xfrm>
        </p:spPr>
        <p:txBody>
          <a:bodyPr>
            <a:normAutofit/>
          </a:bodyPr>
          <a:lstStyle/>
          <a:p>
            <a:r>
              <a:rPr lang="sr-Cyrl-RS" sz="4000" dirty="0">
                <a:solidFill>
                  <a:schemeClr val="accent1"/>
                </a:solidFill>
              </a:rPr>
              <a:t>Сарадња са привредом</a:t>
            </a:r>
            <a:endParaRPr lang="bo-CN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50AEE-2421-42A3-8544-2E0340C7E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52" y="1412776"/>
            <a:ext cx="4375398" cy="47641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1"/>
                </a:solidFill>
              </a:rPr>
              <a:t>Средња туристичка школа веома води рачуна да изабере репрезентативне угоститељске и туристичке објекте, где ће ученици обављати праксу и стицати и усвајати знања и вештине из струке за коју су се определили</a:t>
            </a:r>
            <a:r>
              <a:rPr lang="ru-RU" dirty="0"/>
              <a:t>. </a:t>
            </a:r>
            <a:r>
              <a:rPr lang="ru-RU" dirty="0">
                <a:solidFill>
                  <a:schemeClr val="accent1"/>
                </a:solidFill>
              </a:rPr>
              <a:t>Велики број наших ученика је, после завршеног школовања, наставио рад у објектима као стално запослени.</a:t>
            </a:r>
            <a:endParaRPr lang="bo-CN" dirty="0">
              <a:solidFill>
                <a:schemeClr val="accent1"/>
              </a:solidFill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D6717776-F007-4B06-A144-21A08D9794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83768" y="449840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o-C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ED1862-7D52-49BD-8351-9D3E208FA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45023"/>
            <a:ext cx="3247996" cy="3096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282245-40F1-46C2-BEFA-E3BB8AF42B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90" y="829136"/>
            <a:ext cx="3152397" cy="26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06117"/>
      </p:ext>
    </p:extLst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57488" y="285728"/>
            <a:ext cx="4446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r-Latn-RS" sz="3200" dirty="0">
                <a:solidFill>
                  <a:schemeClr val="bg1"/>
                </a:solidFill>
              </a:rPr>
              <a:t>They were our disciples...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180" name="Picture 4" descr="http://1.bp.blogspot.com/-1cq_Te09R08/UtTmS6IkyCI/AAAAAAAAa1Q/US4LHkhcFVg/s1600/Ana+Ivanovic+Wallpapers+(9).jpg"/>
          <p:cNvPicPr>
            <a:picLocks noChangeAspect="1" noChangeArrowheads="1"/>
          </p:cNvPicPr>
          <p:nvPr/>
        </p:nvPicPr>
        <p:blipFill>
          <a:blip cstate="print"/>
          <a:srcRect l="23438" r="17187"/>
          <a:stretch>
            <a:fillRect/>
          </a:stretch>
        </p:blipFill>
        <p:spPr bwMode="auto">
          <a:xfrm>
            <a:off x="3071802" y="1071546"/>
            <a:ext cx="2714644" cy="2714644"/>
          </a:xfrm>
          <a:prstGeom prst="rect">
            <a:avLst/>
          </a:prstGeom>
          <a:noFill/>
        </p:spPr>
      </p:pic>
      <p:pic>
        <p:nvPicPr>
          <p:cNvPr id="7" name="Picture 2" descr="http://forum.titlovi.com/uploads/97533/AnicaDobra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863694"/>
            <a:ext cx="2943633" cy="299430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6113" y="26506"/>
            <a:ext cx="8158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dirty="0">
                <a:solidFill>
                  <a:schemeClr val="accent1"/>
                </a:solidFill>
              </a:rPr>
              <a:t>И они су били наши ученици...</a:t>
            </a:r>
            <a:endParaRPr lang="en-US" sz="4400" dirty="0">
              <a:solidFill>
                <a:schemeClr val="accent1"/>
              </a:solidFill>
            </a:endParaRPr>
          </a:p>
        </p:txBody>
      </p:sp>
      <p:pic>
        <p:nvPicPr>
          <p:cNvPr id="11" name="Picture 4" descr="http://1.bp.blogspot.com/-1cq_Te09R08/UtTmS6IkyCI/AAAAAAAAa1Q/US4LHkhcFVg/s1600/Ana+Ivanovic+Wallpapers+(9).jpg">
            <a:extLst>
              <a:ext uri="{FF2B5EF4-FFF2-40B4-BE49-F238E27FC236}">
                <a16:creationId xmlns:a16="http://schemas.microsoft.com/office/drawing/2014/main" id="{1763215C-3A45-42CE-A979-469A5CF5F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3438" r="17187"/>
          <a:stretch>
            <a:fillRect/>
          </a:stretch>
        </p:blipFill>
        <p:spPr bwMode="auto">
          <a:xfrm>
            <a:off x="86113" y="726951"/>
            <a:ext cx="2857520" cy="3050438"/>
          </a:xfrm>
          <a:prstGeom prst="rect">
            <a:avLst/>
          </a:prstGeom>
          <a:noFill/>
        </p:spPr>
      </p:pic>
      <p:pic>
        <p:nvPicPr>
          <p:cNvPr id="12" name="Picture 6" descr="http://www.telegraf.rs/wp-content/uploads/2013/09/11/Aleksandar-Sapic.jpg">
            <a:extLst>
              <a:ext uri="{FF2B5EF4-FFF2-40B4-BE49-F238E27FC236}">
                <a16:creationId xmlns:a16="http://schemas.microsoft.com/office/drawing/2014/main" id="{04A2DF10-2F4E-40E8-910C-ED1324605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45896" t="13423" r="7089"/>
          <a:stretch>
            <a:fillRect/>
          </a:stretch>
        </p:blipFill>
        <p:spPr bwMode="auto">
          <a:xfrm>
            <a:off x="3000364" y="696613"/>
            <a:ext cx="2857520" cy="3091780"/>
          </a:xfrm>
          <a:prstGeom prst="rect">
            <a:avLst/>
          </a:prstGeom>
          <a:noFill/>
        </p:spPr>
      </p:pic>
      <p:pic>
        <p:nvPicPr>
          <p:cNvPr id="13" name="Picture 2" descr="http://stylefavor.com/wp-content/uploads/2013/12/Janko-Tipsarevic-HD-wallpaper.jpg">
            <a:extLst>
              <a:ext uri="{FF2B5EF4-FFF2-40B4-BE49-F238E27FC236}">
                <a16:creationId xmlns:a16="http://schemas.microsoft.com/office/drawing/2014/main" id="{93CB53EC-EF70-4ED6-9CB7-C4805249F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7835" r="29435"/>
          <a:stretch>
            <a:fillRect/>
          </a:stretch>
        </p:blipFill>
        <p:spPr bwMode="auto">
          <a:xfrm>
            <a:off x="6018271" y="726263"/>
            <a:ext cx="2857520" cy="3091780"/>
          </a:xfrm>
          <a:prstGeom prst="rect">
            <a:avLst/>
          </a:prstGeom>
          <a:noFill/>
        </p:spPr>
      </p:pic>
      <p:pic>
        <p:nvPicPr>
          <p:cNvPr id="14" name="Picture 8" descr="http://foto.imgv.ziolo.eu/d6bc568283c6aaa91dea54f731a442ac20021101/predrag-danilovic-virtus-kinder-bologna.jpg">
            <a:extLst>
              <a:ext uri="{FF2B5EF4-FFF2-40B4-BE49-F238E27FC236}">
                <a16:creationId xmlns:a16="http://schemas.microsoft.com/office/drawing/2014/main" id="{6D80EB8E-5EAA-40BC-9FDF-528831C04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7734" y="3837189"/>
            <a:ext cx="2857519" cy="2994306"/>
          </a:xfrm>
          <a:prstGeom prst="rect">
            <a:avLst/>
          </a:prstGeom>
          <a:noFill/>
        </p:spPr>
      </p:pic>
      <p:pic>
        <p:nvPicPr>
          <p:cNvPr id="15" name="Picture 4" descr="http://upload.wikimedia.org/wikipedia/commons/0/01/Bojana_Jovanovski.jpg">
            <a:extLst>
              <a:ext uri="{FF2B5EF4-FFF2-40B4-BE49-F238E27FC236}">
                <a16:creationId xmlns:a16="http://schemas.microsoft.com/office/drawing/2014/main" id="{C11657F4-87AD-4CD8-9441-89E978665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21325" r="17983"/>
          <a:stretch>
            <a:fillRect/>
          </a:stretch>
        </p:blipFill>
        <p:spPr bwMode="auto">
          <a:xfrm>
            <a:off x="6006046" y="3863694"/>
            <a:ext cx="2869746" cy="284544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cenik\My Documents\Downloads\slika s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66082"/>
            <a:ext cx="4968552" cy="3613727"/>
          </a:xfrm>
          <a:prstGeom prst="rect">
            <a:avLst/>
          </a:prstGeom>
          <a:noFill/>
        </p:spPr>
      </p:pic>
      <p:pic>
        <p:nvPicPr>
          <p:cNvPr id="3" name="Picture 2" descr="IMG_20150223_114522.JPG">
            <a:extLst>
              <a:ext uri="{FF2B5EF4-FFF2-40B4-BE49-F238E27FC236}">
                <a16:creationId xmlns:a16="http://schemas.microsoft.com/office/drawing/2014/main" id="{C08B5E44-7F3C-4389-BB09-2FC53F652E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tretch>
            <a:fillRect/>
          </a:stretch>
        </p:blipFill>
        <p:spPr>
          <a:xfrm>
            <a:off x="107504" y="3789040"/>
            <a:ext cx="4968552" cy="3005546"/>
          </a:xfrm>
          <a:prstGeom prst="rect">
            <a:avLst/>
          </a:prstGeom>
        </p:spPr>
      </p:pic>
      <p:pic>
        <p:nvPicPr>
          <p:cNvPr id="5" name="Picture 2" descr="C:\Users\kKorisnik\Downloads\logo.jpg">
            <a:extLst>
              <a:ext uri="{FF2B5EF4-FFF2-40B4-BE49-F238E27FC236}">
                <a16:creationId xmlns:a16="http://schemas.microsoft.com/office/drawing/2014/main" id="{20300A3D-4893-49EF-86BF-9C20893D4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168" y="2972992"/>
            <a:ext cx="2149776" cy="1632096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0A2313-0781-4456-A4DF-B45CA8C25F8B}"/>
              </a:ext>
            </a:extLst>
          </p:cNvPr>
          <p:cNvSpPr/>
          <p:nvPr/>
        </p:nvSpPr>
        <p:spPr>
          <a:xfrm>
            <a:off x="5567528" y="1221859"/>
            <a:ext cx="231684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>
                <a:solidFill>
                  <a:schemeClr val="accent1"/>
                </a:solidFill>
              </a:rPr>
              <a:t>             </a:t>
            </a:r>
          </a:p>
          <a:p>
            <a:r>
              <a:rPr lang="sr-Cyrl-RS" dirty="0">
                <a:solidFill>
                  <a:schemeClr val="accent1"/>
                </a:solidFill>
              </a:rPr>
              <a:t>               </a:t>
            </a:r>
          </a:p>
          <a:p>
            <a:endParaRPr lang="sr-Cyrl-RS" dirty="0">
              <a:solidFill>
                <a:schemeClr val="accent1"/>
              </a:solidFill>
            </a:endParaRPr>
          </a:p>
          <a:p>
            <a:r>
              <a:rPr lang="sr-Cyrl-RS" sz="2800" dirty="0">
                <a:solidFill>
                  <a:schemeClr val="accent1"/>
                </a:solidFill>
              </a:rPr>
              <a:t>            </a:t>
            </a:r>
            <a:r>
              <a:rPr lang="sr-Cyrl-RS" sz="4000" dirty="0">
                <a:solidFill>
                  <a:schemeClr val="accent1"/>
                </a:solidFill>
              </a:rPr>
              <a:t>ЈА</a:t>
            </a:r>
            <a:endParaRPr lang="bo-CN" sz="40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5D1AD2-1379-4086-A38A-25B055B2F453}"/>
              </a:ext>
            </a:extLst>
          </p:cNvPr>
          <p:cNvSpPr txBox="1"/>
          <p:nvPr/>
        </p:nvSpPr>
        <p:spPr>
          <a:xfrm>
            <a:off x="6084168" y="5107146"/>
            <a:ext cx="2149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dirty="0">
                <a:solidFill>
                  <a:schemeClr val="accent1"/>
                </a:solidFill>
              </a:rPr>
              <a:t>БИРАМ!</a:t>
            </a:r>
            <a:endParaRPr lang="bo-CN" sz="4000" dirty="0"/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ehnicka.jpg">
            <a:extLst>
              <a:ext uri="{FF2B5EF4-FFF2-40B4-BE49-F238E27FC236}">
                <a16:creationId xmlns:a16="http://schemas.microsoft.com/office/drawing/2014/main" id="{AE3179A5-CF4C-4164-BFB3-5ABFEC9FA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5040560" cy="30086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6B4852-579B-4D5F-A065-41C43140CD06}"/>
              </a:ext>
            </a:extLst>
          </p:cNvPr>
          <p:cNvSpPr/>
          <p:nvPr/>
        </p:nvSpPr>
        <p:spPr>
          <a:xfrm>
            <a:off x="5940152" y="303039"/>
            <a:ext cx="273630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chemeClr val="accent1"/>
              </a:solidFill>
            </a:endParaRPr>
          </a:p>
          <a:p>
            <a:endParaRPr lang="ru-RU" sz="2800" dirty="0">
              <a:solidFill>
                <a:schemeClr val="accent1"/>
              </a:solidFill>
            </a:endParaRPr>
          </a:p>
          <a:p>
            <a:r>
              <a:rPr lang="ru-RU" sz="2400" dirty="0">
                <a:solidFill>
                  <a:schemeClr val="accent1"/>
                </a:solidFill>
              </a:rPr>
              <a:t>Средња туристичка школа отворена је 1971. године у згради данашње Политехничке школе. То је прва туристичка школа у Србији, која започиње рад као једне од организационих јединица.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6" name="Picture 5" descr="10681514_742020865906124_827676547_n.jpg">
            <a:extLst>
              <a:ext uri="{FF2B5EF4-FFF2-40B4-BE49-F238E27FC236}">
                <a16:creationId xmlns:a16="http://schemas.microsoft.com/office/drawing/2014/main" id="{F2E0A2E3-1C67-479E-A87F-04DD972C2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761276"/>
            <a:ext cx="5040560" cy="30086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3E68F0-D603-46BB-86DF-BADC11B65DEB}"/>
              </a:ext>
            </a:extLst>
          </p:cNvPr>
          <p:cNvSpPr txBox="1"/>
          <p:nvPr/>
        </p:nvSpPr>
        <p:spPr>
          <a:xfrm>
            <a:off x="323528" y="0"/>
            <a:ext cx="4644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dirty="0">
                <a:solidFill>
                  <a:schemeClr val="accent1"/>
                </a:solidFill>
              </a:rPr>
              <a:t>Школа некад</a:t>
            </a:r>
            <a:endParaRPr lang="bo-CN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2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0" y="332656"/>
            <a:ext cx="3600400" cy="5112568"/>
          </a:xfrm>
        </p:spPr>
        <p:txBody>
          <a:bodyPr>
            <a:normAutofit/>
          </a:bodyPr>
          <a:lstStyle/>
          <a:p>
            <a:br>
              <a:rPr lang="en-US" sz="2400" dirty="0">
                <a:solidFill>
                  <a:schemeClr val="accent1"/>
                </a:solidFill>
              </a:rPr>
            </a:br>
            <a:br>
              <a:rPr lang="en-US" sz="2400" dirty="0">
                <a:solidFill>
                  <a:schemeClr val="accent1"/>
                </a:solidFill>
              </a:rPr>
            </a:br>
            <a:br>
              <a:rPr lang="sr-Cyrl-RS" sz="2400" dirty="0">
                <a:solidFill>
                  <a:schemeClr val="accent1"/>
                </a:solidFill>
              </a:rPr>
            </a:br>
            <a:r>
              <a:rPr lang="ru-RU" sz="2700" dirty="0">
                <a:solidFill>
                  <a:schemeClr val="accent1"/>
                </a:solidFill>
              </a:rPr>
              <a:t>На локацији на којој је данас, школа постоји од 2002. године</a:t>
            </a:r>
            <a:r>
              <a:rPr lang="en-US" sz="2700" dirty="0">
                <a:solidFill>
                  <a:schemeClr val="accent1"/>
                </a:solidFill>
              </a:rPr>
              <a:t>. </a:t>
            </a:r>
            <a:r>
              <a:rPr lang="sr-Cyrl-RS" sz="2700" dirty="0">
                <a:solidFill>
                  <a:schemeClr val="accent1"/>
                </a:solidFill>
              </a:rPr>
              <a:t>Пресељењем су </a:t>
            </a:r>
            <a:r>
              <a:rPr lang="ru-RU" sz="2700" dirty="0">
                <a:solidFill>
                  <a:schemeClr val="accent1"/>
                </a:solidFill>
              </a:rPr>
              <a:t>створени  услови за већи број одељења, упис нових образовних профила и интензиван развој школе.</a:t>
            </a:r>
            <a:br>
              <a:rPr lang="en-US" sz="2700" dirty="0">
                <a:solidFill>
                  <a:schemeClr val="accent1"/>
                </a:solidFill>
              </a:rPr>
            </a:br>
            <a:endParaRPr lang="en-US" sz="2700" dirty="0">
              <a:solidFill>
                <a:schemeClr val="accent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33691" t="37109" r="23828" b="16015"/>
          <a:stretch>
            <a:fillRect/>
          </a:stretch>
        </p:blipFill>
        <p:spPr bwMode="auto">
          <a:xfrm>
            <a:off x="304800" y="261039"/>
            <a:ext cx="4648200" cy="302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Lily Allen - Fuck You - Karaoke - Instrumental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648200" y="3917950"/>
            <a:ext cx="304800" cy="3048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5FDE3E0-DA65-4E25-8C4A-1C93E299D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15" y="3471588"/>
            <a:ext cx="4643685" cy="338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7984" y="0"/>
            <a:ext cx="4358858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solidFill>
                <a:schemeClr val="accent1"/>
              </a:solidFill>
            </a:endParaRPr>
          </a:p>
          <a:p>
            <a:endParaRPr lang="ru-RU" sz="2400" dirty="0">
              <a:solidFill>
                <a:schemeClr val="accent1"/>
              </a:solidFill>
            </a:endParaRPr>
          </a:p>
          <a:p>
            <a:r>
              <a:rPr lang="ru-RU" sz="2400" dirty="0">
                <a:solidFill>
                  <a:schemeClr val="accent1"/>
                </a:solidFill>
              </a:rPr>
              <a:t>Средњу туристичку школу похађа </a:t>
            </a:r>
            <a:r>
              <a:rPr lang="en-US" sz="2400" dirty="0">
                <a:solidFill>
                  <a:schemeClr val="accent1"/>
                </a:solidFill>
              </a:rPr>
              <a:t>768 </a:t>
            </a:r>
            <a:r>
              <a:rPr lang="ru-RU" sz="2400" dirty="0">
                <a:solidFill>
                  <a:schemeClr val="accent1"/>
                </a:solidFill>
              </a:rPr>
              <a:t> ученика распоређених у </a:t>
            </a:r>
            <a:r>
              <a:rPr lang="en-US" sz="2400">
                <a:solidFill>
                  <a:schemeClr val="accent1"/>
                </a:solidFill>
              </a:rPr>
              <a:t>26</a:t>
            </a:r>
            <a:r>
              <a:rPr lang="ru-RU" sz="2400">
                <a:solidFill>
                  <a:schemeClr val="accent1"/>
                </a:solidFill>
              </a:rPr>
              <a:t> </a:t>
            </a:r>
            <a:r>
              <a:rPr lang="ru-RU" sz="2400" dirty="0">
                <a:solidFill>
                  <a:schemeClr val="accent1"/>
                </a:solidFill>
              </a:rPr>
              <a:t>одељења. У Школи се образују следећи</a:t>
            </a:r>
            <a:r>
              <a:rPr lang="sr-Cyrl-RS" sz="2400" dirty="0">
                <a:solidFill>
                  <a:schemeClr val="accent1"/>
                </a:solidFill>
              </a:rPr>
              <a:t> четворогодишњи образовни </a:t>
            </a:r>
            <a:r>
              <a:rPr lang="ru-RU" sz="2400" dirty="0">
                <a:solidFill>
                  <a:schemeClr val="accent1"/>
                </a:solidFill>
              </a:rPr>
              <a:t> профили:</a:t>
            </a:r>
          </a:p>
          <a:p>
            <a:r>
              <a:rPr lang="ru-RU" sz="2400" dirty="0">
                <a:solidFill>
                  <a:schemeClr val="accent1"/>
                </a:solidFill>
              </a:rPr>
              <a:t>- Туристичк</a:t>
            </a:r>
            <a:r>
              <a:rPr lang="en-US" sz="2400" dirty="0">
                <a:solidFill>
                  <a:schemeClr val="accent1"/>
                </a:solidFill>
              </a:rPr>
              <a:t>o </a:t>
            </a:r>
            <a:r>
              <a:rPr lang="sr-Cyrl-RS" sz="2400" dirty="0">
                <a:solidFill>
                  <a:schemeClr val="accent1"/>
                </a:solidFill>
              </a:rPr>
              <a:t>хотелијерски</a:t>
            </a:r>
            <a:r>
              <a:rPr lang="ru-RU" sz="2400" dirty="0">
                <a:solidFill>
                  <a:schemeClr val="accent1"/>
                </a:solidFill>
              </a:rPr>
              <a:t>    техничар</a:t>
            </a:r>
          </a:p>
          <a:p>
            <a:r>
              <a:rPr lang="ru-RU" sz="2400" dirty="0">
                <a:solidFill>
                  <a:schemeClr val="accent1"/>
                </a:solidFill>
              </a:rPr>
              <a:t>- угоститељски техничар</a:t>
            </a:r>
          </a:p>
          <a:p>
            <a:r>
              <a:rPr lang="ru-RU" sz="2400" dirty="0">
                <a:solidFill>
                  <a:schemeClr val="accent1"/>
                </a:solidFill>
              </a:rPr>
              <a:t>- кулинарски техничар</a:t>
            </a:r>
          </a:p>
          <a:p>
            <a:r>
              <a:rPr lang="ru-RU" sz="2400" dirty="0">
                <a:solidFill>
                  <a:schemeClr val="accent1"/>
                </a:solidFill>
              </a:rPr>
              <a:t>и трогодишњи образовни профили:</a:t>
            </a:r>
          </a:p>
          <a:p>
            <a:r>
              <a:rPr lang="ru-RU" sz="2400" dirty="0">
                <a:solidFill>
                  <a:schemeClr val="accent1"/>
                </a:solidFill>
              </a:rPr>
              <a:t>- конобар</a:t>
            </a:r>
          </a:p>
          <a:p>
            <a:r>
              <a:rPr lang="ru-RU" sz="2400" dirty="0">
                <a:solidFill>
                  <a:schemeClr val="accent1"/>
                </a:solidFill>
              </a:rPr>
              <a:t>- кувар.</a:t>
            </a:r>
          </a:p>
          <a:p>
            <a:endParaRPr lang="sr-Latn-RS" sz="3200" dirty="0">
              <a:solidFill>
                <a:srgbClr val="C00000"/>
              </a:solidFill>
            </a:endParaRPr>
          </a:p>
          <a:p>
            <a:endParaRPr lang="sr-Latn-RS" dirty="0"/>
          </a:p>
          <a:p>
            <a:endParaRPr lang="en-US" dirty="0"/>
          </a:p>
        </p:txBody>
      </p:sp>
      <p:pic>
        <p:nvPicPr>
          <p:cNvPr id="74754" name="Picture 2" descr="Фот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692696"/>
            <a:ext cx="4071587" cy="3024906"/>
          </a:xfrm>
          <a:prstGeom prst="rect">
            <a:avLst/>
          </a:prstGeom>
          <a:noFill/>
        </p:spPr>
      </p:pic>
      <p:pic>
        <p:nvPicPr>
          <p:cNvPr id="4" name="Picture 4" descr="https://fbcdn-sphotos-h-a.akamaihd.net/hphotos-ak-xpa1/v/t34.0-12/10965907_983751584968328_1597648181_n.jpg?oh=03733e8c088c31ae0c62345a1a930d91&amp;oe=54E912E8&amp;__gda__=1424479240_544ad070efd4f7d47dacf89b1b99f0a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3861048"/>
            <a:ext cx="4071586" cy="2808882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4F4137-DD76-46A6-991F-94DE0B06408E}"/>
              </a:ext>
            </a:extLst>
          </p:cNvPr>
          <p:cNvSpPr txBox="1"/>
          <p:nvPr/>
        </p:nvSpPr>
        <p:spPr>
          <a:xfrm>
            <a:off x="107504" y="0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dirty="0">
                <a:solidFill>
                  <a:schemeClr val="accent1"/>
                </a:solidFill>
              </a:rPr>
              <a:t>Образовни профили</a:t>
            </a:r>
            <a:endParaRPr lang="bo-CN" sz="4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" descr="Displaying 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6" name="AutoShape 4" descr="Displaying 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90326" y="1124744"/>
            <a:ext cx="32861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C00000"/>
              </a:solidFill>
            </a:endParaRPr>
          </a:p>
          <a:p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7" name="Picture 6" descr="10967020_740468776061333_1238291678_n.jp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271572" y="771292"/>
            <a:ext cx="4496400" cy="27944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1052" y="-11563"/>
            <a:ext cx="8116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dirty="0">
                <a:solidFill>
                  <a:schemeClr val="accent1"/>
                </a:solidFill>
              </a:rPr>
              <a:t>Туристичко хотелијерски техничар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AEEB41-C7FB-45FB-82A3-89E2190951DD}"/>
              </a:ext>
            </a:extLst>
          </p:cNvPr>
          <p:cNvSpPr/>
          <p:nvPr/>
        </p:nvSpPr>
        <p:spPr>
          <a:xfrm>
            <a:off x="5220072" y="1124744"/>
            <a:ext cx="3725685" cy="4299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solidFill>
                <a:schemeClr val="accent1"/>
              </a:solidFill>
            </a:endParaRPr>
          </a:p>
          <a:p>
            <a:endParaRPr lang="ru-RU" sz="2400" b="1" dirty="0">
              <a:solidFill>
                <a:schemeClr val="accent1"/>
              </a:solidFill>
            </a:endParaRPr>
          </a:p>
          <a:p>
            <a:r>
              <a:rPr lang="ru-RU" sz="2400" dirty="0">
                <a:solidFill>
                  <a:schemeClr val="accent1"/>
                </a:solidFill>
              </a:rPr>
              <a:t>Туристичко хотелијерски техничар је образовни про</a:t>
            </a:r>
            <a:r>
              <a:rPr lang="sr-Cyrl-CS" sz="2400" dirty="0">
                <a:solidFill>
                  <a:schemeClr val="accent1"/>
                </a:solidFill>
              </a:rPr>
              <a:t>ф</a:t>
            </a:r>
            <a:r>
              <a:rPr lang="ru-RU" sz="2400" dirty="0">
                <a:solidFill>
                  <a:schemeClr val="accent1"/>
                </a:solidFill>
              </a:rPr>
              <a:t>ил са најдужом традицијом у школи. Ученици овог образовног профила се школују за послове у туристичким агенцијама и рецепцијама хотела. 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216D8-231D-4B5B-BF13-F31F3C09C5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17032"/>
            <a:ext cx="4392489" cy="295918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05921A-0AE0-4FB5-AF6C-25928BFC38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4" y="260648"/>
            <a:ext cx="3995936" cy="3322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DBCDEC-84E8-4FAC-BF65-453AC91977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4" y="3717032"/>
            <a:ext cx="4031940" cy="3014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48B6BE-D9F8-45BD-8CAE-3C11EF1A0BB4}"/>
              </a:ext>
            </a:extLst>
          </p:cNvPr>
          <p:cNvSpPr txBox="1"/>
          <p:nvPr/>
        </p:nvSpPr>
        <p:spPr>
          <a:xfrm>
            <a:off x="4572000" y="260648"/>
            <a:ext cx="352839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</a:rPr>
              <a:t>Ученици се обучавају за рад у туристичкој привреди, као и за рад на рецепцији хотела,тачније оспособљавају се за припрему, израду, пласирање и продају туристичких услуга у агенцији и саобраћајно-туристичким предузећима, за обављање рецепцијских послова у хотелу, као и за организовање скупова и пратећих услуга у хотелу или преко агенције.</a:t>
            </a:r>
            <a:endParaRPr lang="bo-CN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AFAE3-3767-4578-BC7E-BCC7A3869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6633"/>
            <a:ext cx="8119814" cy="864096"/>
          </a:xfrm>
        </p:spPr>
        <p:txBody>
          <a:bodyPr>
            <a:normAutofit/>
          </a:bodyPr>
          <a:lstStyle/>
          <a:p>
            <a:r>
              <a:rPr lang="sr-Cyrl-RS" sz="4000" dirty="0">
                <a:solidFill>
                  <a:schemeClr val="accent1"/>
                </a:solidFill>
              </a:rPr>
              <a:t>Кулинарски техничар</a:t>
            </a:r>
            <a:endParaRPr lang="bo-CN" sz="4000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0C5B60-4E08-43AF-A7E3-323D3F5F7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97" y="821359"/>
            <a:ext cx="4460643" cy="285104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1BE4CB-2E29-4C46-B9AA-9CDEBF683712}"/>
              </a:ext>
            </a:extLst>
          </p:cNvPr>
          <p:cNvSpPr txBox="1"/>
          <p:nvPr/>
        </p:nvSpPr>
        <p:spPr>
          <a:xfrm>
            <a:off x="5364089" y="1268760"/>
            <a:ext cx="32705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solidFill>
                <a:schemeClr val="accent1"/>
              </a:solidFill>
            </a:endParaRPr>
          </a:p>
          <a:p>
            <a:r>
              <a:rPr lang="ru-RU" sz="2400" dirty="0">
                <a:solidFill>
                  <a:schemeClr val="accent1"/>
                </a:solidFill>
              </a:rPr>
              <a:t>Кулинарски техничар је образовни профил који се у школи изучава од школске 2003/04. године и током четворогодишњег школовања ученици се обучавају за припрему јела и организацију целокупног рада у различитим врстама кухиња угоститељских објеката. 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8" name="Picture 4" descr="C:\Documents and Settings\Ucenik\Desktop\STS PREZENTACIJA\10819007_10203001275657229_1204186354_n.jpg">
            <a:extLst>
              <a:ext uri="{FF2B5EF4-FFF2-40B4-BE49-F238E27FC236}">
                <a16:creationId xmlns:a16="http://schemas.microsoft.com/office/drawing/2014/main" id="{CC33A745-10E6-4AF3-8176-23CEA53AA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397" y="3789039"/>
            <a:ext cx="4536504" cy="29523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5910359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0EDA7-4258-4CFB-B914-BC0F45DBB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1482" y="764704"/>
            <a:ext cx="3686942" cy="4464496"/>
          </a:xfrm>
        </p:spPr>
        <p:txBody>
          <a:bodyPr>
            <a:normAutofit/>
          </a:bodyPr>
          <a:lstStyle/>
          <a:p>
            <a:br>
              <a:rPr lang="ru-RU" sz="2400" dirty="0">
                <a:solidFill>
                  <a:schemeClr val="accent1"/>
                </a:solidFill>
              </a:rPr>
            </a:br>
            <a:r>
              <a:rPr lang="ru-RU" sz="2400" dirty="0">
                <a:solidFill>
                  <a:schemeClr val="accent1"/>
                </a:solidFill>
              </a:rPr>
              <a:t>Ученици изучавају општеобразовне и стручне предмете, имају вежбе у савремено опремљеном кабинету школе или хотелима и ресторанима са којима школа има потписане уговоре.</a:t>
            </a:r>
            <a:endParaRPr lang="bo-CN" sz="2400" dirty="0">
              <a:solidFill>
                <a:schemeClr val="accent1"/>
              </a:solidFill>
            </a:endParaRPr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3CC82E78-FAC9-4089-87EC-1268FB982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36" y="3591768"/>
            <a:ext cx="4095183" cy="307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72E89B9-A527-4A4D-9039-511A7F17A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4" y="424677"/>
            <a:ext cx="3888432" cy="286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010909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2253</TotalTime>
  <Words>606</Words>
  <Application>Microsoft Office PowerPoint</Application>
  <PresentationFormat>On-screen Show (4:3)</PresentationFormat>
  <Paragraphs>70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pg-1ff11</vt:lpstr>
      <vt:lpstr>Office Theme</vt:lpstr>
      <vt:lpstr>Office Theme</vt:lpstr>
      <vt:lpstr> </vt:lpstr>
      <vt:lpstr>Школа данас</vt:lpstr>
      <vt:lpstr>PowerPoint Presentation</vt:lpstr>
      <vt:lpstr>   На локацији на којој је данас, школа постоји од 2002. године. Пресељењем су створени  услови за већи број одељења, упис нових образовних профила и интензиван развој школе. </vt:lpstr>
      <vt:lpstr>PowerPoint Presentation</vt:lpstr>
      <vt:lpstr>PowerPoint Presentation</vt:lpstr>
      <vt:lpstr>PowerPoint Presentation</vt:lpstr>
      <vt:lpstr>Кулинарски техничар</vt:lpstr>
      <vt:lpstr> Ученици изучавају општеобразовне и стручне предмете, имају вежбе у савремено опремљеном кабинету школе или хотелима и ресторанима са којима школа има потписане уговоре.</vt:lpstr>
      <vt:lpstr>Кувар</vt:lpstr>
      <vt:lpstr>Угоститељски техничар</vt:lpstr>
      <vt:lpstr>PowerPoint Presentation</vt:lpstr>
      <vt:lpstr>Конобар</vt:lpstr>
      <vt:lpstr>Свечана сала</vt:lpstr>
      <vt:lpstr>PowerPoint Presentation</vt:lpstr>
      <vt:lpstr>Библиотека</vt:lpstr>
      <vt:lpstr>PowerPoint Presentation</vt:lpstr>
      <vt:lpstr>PowerPoint Presentation</vt:lpstr>
      <vt:lpstr>PowerPoint Presentation</vt:lpstr>
      <vt:lpstr>   Последњих година ученици свих образовних профила  остварују изузетно запажене резултате на републичким такмичењима.</vt:lpstr>
      <vt:lpstr>Сарадња са привредом</vt:lpstr>
      <vt:lpstr>PowerPoint Presentation</vt:lpstr>
      <vt:lpstr>PowerPoint Presentation</vt:lpstr>
    </vt:vector>
  </TitlesOfParts>
  <Company>STS Agencijsko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Ucenik</dc:creator>
  <cp:lastModifiedBy>Dell</cp:lastModifiedBy>
  <cp:revision>315</cp:revision>
  <dcterms:created xsi:type="dcterms:W3CDTF">2014-11-20T07:00:27Z</dcterms:created>
  <dcterms:modified xsi:type="dcterms:W3CDTF">2020-04-24T20:04:52Z</dcterms:modified>
</cp:coreProperties>
</file>