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A2827-37CC-4BCE-93B4-FE7BFABB0DBA}" type="datetimeFigureOut">
              <a:rPr lang="en-US" smtClean="0"/>
              <a:pPr/>
              <a:t>4/24/2020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5D9E5-EB2D-4462-9F15-1AC1554D63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95D9E5-EB2D-4462-9F15-1AC1554D6396}"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515716-A4C2-4C70-85DC-C7DDC800A78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15716-A4C2-4C70-85DC-C7DDC800A78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15716-A4C2-4C70-85DC-C7DDC800A78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15716-A4C2-4C70-85DC-C7DDC800A78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15716-A4C2-4C70-85DC-C7DDC800A789}"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515716-A4C2-4C70-85DC-C7DDC800A789}"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515716-A4C2-4C70-85DC-C7DDC800A789}"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515716-A4C2-4C70-85DC-C7DDC800A789}"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15716-A4C2-4C70-85DC-C7DDC800A789}"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15716-A4C2-4C70-85DC-C7DDC800A789}"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15716-A4C2-4C70-85DC-C7DDC800A789}"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84A9-DEFB-468B-9FD4-BB29353AA5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15716-A4C2-4C70-85DC-C7DDC800A789}" type="datetimeFigureOut">
              <a:rPr lang="en-US" smtClean="0"/>
              <a:pPr/>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84A9-DEFB-468B-9FD4-BB29353AA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50000" b="-50000"/>
          </a:stretch>
        </a:blipFill>
        <a:effectLst/>
      </p:bgPr>
    </p:bg>
    <p:spTree>
      <p:nvGrpSpPr>
        <p:cNvPr id="1" name=""/>
        <p:cNvGrpSpPr/>
        <p:nvPr/>
      </p:nvGrpSpPr>
      <p:grpSpPr>
        <a:xfrm>
          <a:off x="0" y="0"/>
          <a:ext cx="0" cy="0"/>
          <a:chOff x="0" y="0"/>
          <a:chExt cx="0" cy="0"/>
        </a:xfrm>
      </p:grpSpPr>
      <p:sp>
        <p:nvSpPr>
          <p:cNvPr id="4" name="Rectangle 3"/>
          <p:cNvSpPr/>
          <p:nvPr/>
        </p:nvSpPr>
        <p:spPr>
          <a:xfrm>
            <a:off x="2143108" y="642918"/>
            <a:ext cx="4671983" cy="2585323"/>
          </a:xfrm>
          <a:prstGeom prst="rect">
            <a:avLst/>
          </a:prstGeom>
          <a:noFill/>
        </p:spPr>
        <p:txBody>
          <a:bodyPr wrap="square" lIns="91440" tIns="45720" rIns="91440" bIns="45720">
            <a:spAutoFit/>
          </a:bodyPr>
          <a:lstStyle/>
          <a:p>
            <a:pPr algn="ctr"/>
            <a:r>
              <a:rPr lang="sr-Latn-R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Dobrodošli u našu virtuelnu turu</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28868"/>
            <a:ext cx="6929486" cy="4240211"/>
          </a:xfrm>
        </p:spPr>
        <p:style>
          <a:lnRef idx="0">
            <a:schemeClr val="accent1"/>
          </a:lnRef>
          <a:fillRef idx="3">
            <a:schemeClr val="accent1"/>
          </a:fillRef>
          <a:effectRef idx="3">
            <a:schemeClr val="accent1"/>
          </a:effectRef>
          <a:fontRef idx="minor">
            <a:schemeClr val="lt1"/>
          </a:fontRef>
        </p:style>
        <p:txBody>
          <a:bodyPr numCol="2">
            <a:normAutofit fontScale="77500" lnSpcReduction="20000"/>
          </a:bodyPr>
          <a:lstStyle/>
          <a:p>
            <a:pPr algn="ctr">
              <a:buNone/>
            </a:pPr>
            <a:r>
              <a:rPr lang="vi-VN" dirty="0"/>
              <a:t>PREVOZ NA OSTRVU</a:t>
            </a:r>
            <a:endParaRPr lang="sr-Latn-RS" dirty="0"/>
          </a:p>
          <a:p>
            <a:pPr algn="ctr">
              <a:buNone/>
            </a:pPr>
            <a:endParaRPr lang="sr-Latn-RS" dirty="0"/>
          </a:p>
          <a:p>
            <a:pPr>
              <a:buFont typeface="Wingdings" pitchFamily="2" charset="2"/>
              <a:buChar char="ü"/>
            </a:pPr>
            <a:r>
              <a:rPr lang="vi-VN" dirty="0"/>
              <a:t>Najpopularnija opcija za prevoz po ostrvu je rent-a-car. Postoji veliki broj agencija koje rentiraju automobile na Santoriniju.Ako ne želite da iznajmljujete prevozno sredstvo, bus je </a:t>
            </a:r>
            <a:endParaRPr lang="sr-Latn-RS" dirty="0"/>
          </a:p>
          <a:p>
            <a:pPr>
              <a:buNone/>
            </a:pPr>
            <a:endParaRPr lang="sr-Latn-RS" dirty="0"/>
          </a:p>
          <a:p>
            <a:pPr>
              <a:buNone/>
            </a:pPr>
            <a:r>
              <a:rPr lang="vi-VN" dirty="0"/>
              <a:t>sledeća najbolja opcija. Autobusi voze do svih poznatih plaža, vinarija, gradova, ali i do aerodroma i luke gde dolaze trajekti. Vožnja do bilo kog mesta uglavnom košta između 1.5 i 3 evra u jednom smeru.</a:t>
            </a:r>
            <a:endParaRPr lang="en-US" dirty="0"/>
          </a:p>
        </p:txBody>
      </p:sp>
      <p:pic>
        <p:nvPicPr>
          <p:cNvPr id="4" name="Picture 3" descr="57ed182a-a578-4eea-9f78-33141c6610c0.jpg"/>
          <p:cNvPicPr>
            <a:picLocks noChangeAspect="1"/>
          </p:cNvPicPr>
          <p:nvPr/>
        </p:nvPicPr>
        <p:blipFill>
          <a:blip r:embed="rId2"/>
          <a:stretch>
            <a:fillRect/>
          </a:stretch>
        </p:blipFill>
        <p:spPr>
          <a:xfrm rot="20466483">
            <a:off x="6426316" y="362004"/>
            <a:ext cx="2514493" cy="1673439"/>
          </a:xfrm>
          <a:prstGeom prst="rect">
            <a:avLst/>
          </a:prstGeom>
        </p:spPr>
      </p:pic>
      <p:pic>
        <p:nvPicPr>
          <p:cNvPr id="5" name="Picture 4" descr="5299913d-82e3-4262-95f4-56eece888eb7.jpg"/>
          <p:cNvPicPr>
            <a:picLocks noChangeAspect="1"/>
          </p:cNvPicPr>
          <p:nvPr/>
        </p:nvPicPr>
        <p:blipFill>
          <a:blip r:embed="rId3"/>
          <a:stretch>
            <a:fillRect/>
          </a:stretch>
        </p:blipFill>
        <p:spPr>
          <a:xfrm>
            <a:off x="0" y="0"/>
            <a:ext cx="5643602" cy="2322027"/>
          </a:xfrm>
          <a:prstGeom prst="rect">
            <a:avLst/>
          </a:prstGeom>
        </p:spPr>
      </p:pic>
      <p:sp>
        <p:nvSpPr>
          <p:cNvPr id="6" name="Sun 5"/>
          <p:cNvSpPr/>
          <p:nvPr/>
        </p:nvSpPr>
        <p:spPr>
          <a:xfrm>
            <a:off x="7786710" y="2214554"/>
            <a:ext cx="1357290" cy="121444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7572396" y="5214950"/>
            <a:ext cx="1357290" cy="121444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7000892" y="3500438"/>
            <a:ext cx="1357290" cy="121444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5448862_146218496677090_2212551645238660836_n.jpg"/>
          <p:cNvPicPr>
            <a:picLocks noChangeAspect="1"/>
          </p:cNvPicPr>
          <p:nvPr/>
        </p:nvPicPr>
        <p:blipFill>
          <a:blip r:embed="rId2"/>
          <a:stretch>
            <a:fillRect/>
          </a:stretch>
        </p:blipFill>
        <p:spPr>
          <a:xfrm flipH="1">
            <a:off x="0" y="0"/>
            <a:ext cx="4429124" cy="3429000"/>
          </a:xfrm>
          <a:prstGeom prst="rect">
            <a:avLst/>
          </a:prstGeom>
        </p:spPr>
      </p:pic>
      <p:pic>
        <p:nvPicPr>
          <p:cNvPr id="5" name="Picture 4" descr="72405860_244681396509466_7974812031615500536_n.jpg"/>
          <p:cNvPicPr>
            <a:picLocks noChangeAspect="1"/>
          </p:cNvPicPr>
          <p:nvPr/>
        </p:nvPicPr>
        <p:blipFill>
          <a:blip r:embed="rId3"/>
          <a:stretch>
            <a:fillRect/>
          </a:stretch>
        </p:blipFill>
        <p:spPr>
          <a:xfrm>
            <a:off x="2857488" y="3429000"/>
            <a:ext cx="3214710" cy="3429000"/>
          </a:xfrm>
          <a:prstGeom prst="rect">
            <a:avLst/>
          </a:prstGeom>
        </p:spPr>
      </p:pic>
      <p:pic>
        <p:nvPicPr>
          <p:cNvPr id="6" name="Picture 5" descr="75200958_108357303831252_1613318791704894072_n.jpg"/>
          <p:cNvPicPr>
            <a:picLocks noChangeAspect="1"/>
          </p:cNvPicPr>
          <p:nvPr/>
        </p:nvPicPr>
        <p:blipFill>
          <a:blip r:embed="rId4"/>
          <a:stretch>
            <a:fillRect/>
          </a:stretch>
        </p:blipFill>
        <p:spPr>
          <a:xfrm>
            <a:off x="1" y="3429000"/>
            <a:ext cx="2857488" cy="3429000"/>
          </a:xfrm>
          <a:prstGeom prst="rect">
            <a:avLst/>
          </a:prstGeom>
        </p:spPr>
      </p:pic>
      <p:pic>
        <p:nvPicPr>
          <p:cNvPr id="9" name="Picture 8" descr="89368679_1099332010410659_8512832567248764586_n - Copy.jpg"/>
          <p:cNvPicPr>
            <a:picLocks noChangeAspect="1"/>
          </p:cNvPicPr>
          <p:nvPr/>
        </p:nvPicPr>
        <p:blipFill>
          <a:blip r:embed="rId5"/>
          <a:stretch>
            <a:fillRect/>
          </a:stretch>
        </p:blipFill>
        <p:spPr>
          <a:xfrm>
            <a:off x="4429124" y="0"/>
            <a:ext cx="4714876" cy="3429000"/>
          </a:xfrm>
          <a:prstGeom prst="rect">
            <a:avLst/>
          </a:prstGeom>
        </p:spPr>
      </p:pic>
      <p:pic>
        <p:nvPicPr>
          <p:cNvPr id="10" name="Picture 9" descr="88276762_497545534273782_8614759696268551737_n.jpg"/>
          <p:cNvPicPr>
            <a:picLocks noChangeAspect="1"/>
          </p:cNvPicPr>
          <p:nvPr/>
        </p:nvPicPr>
        <p:blipFill>
          <a:blip r:embed="rId6"/>
          <a:stretch>
            <a:fillRect/>
          </a:stretch>
        </p:blipFill>
        <p:spPr>
          <a:xfrm>
            <a:off x="6072198" y="3429000"/>
            <a:ext cx="3071802" cy="3429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348126">
            <a:off x="543921" y="3179298"/>
            <a:ext cx="7268022" cy="3417270"/>
          </a:xfrm>
        </p:spPr>
        <p:style>
          <a:lnRef idx="1">
            <a:schemeClr val="accent3"/>
          </a:lnRef>
          <a:fillRef idx="2">
            <a:schemeClr val="accent3"/>
          </a:fillRef>
          <a:effectRef idx="1">
            <a:schemeClr val="accent3"/>
          </a:effectRef>
          <a:fontRef idx="minor">
            <a:schemeClr val="dk1"/>
          </a:fontRef>
        </p:style>
        <p:txBody>
          <a:bodyPr numCol="2">
            <a:normAutofit fontScale="47500" lnSpcReduction="20000"/>
          </a:bodyPr>
          <a:lstStyle/>
          <a:p>
            <a:pPr algn="ctr">
              <a:buNone/>
            </a:pPr>
            <a:r>
              <a:rPr lang="vi-VN" dirty="0"/>
              <a:t>KAMARI PLAŽA</a:t>
            </a:r>
            <a:endParaRPr lang="sr-Latn-RS" dirty="0"/>
          </a:p>
          <a:p>
            <a:pPr>
              <a:buNone/>
            </a:pPr>
            <a:r>
              <a:rPr lang="vi-VN" dirty="0"/>
              <a:t>– pravo turistički urađeno mestašce sa dugim šetalištem pored mora. Udaljen je 9 km od Fire, pa se tamo stiže za 15-ak minuta. Kamari je veoma zgodan za porodice sa decom jer je sve na dohvat ruke, kao i za mlade jer nudi veliki broj mesta za izlaske. Duž čitave promenade je mnoštvo taverni, kafica i preslatkih hotela izgradjenih u kikladskom stilu. Ponuda je ogromna, a vaše je da izaberete mesto koje će vam se svideti po izgledu, muzici koja se pušta, cenama, kvalitu ponude ili </a:t>
            </a:r>
            <a:endParaRPr lang="sr-Latn-RS" dirty="0"/>
          </a:p>
          <a:p>
            <a:pPr>
              <a:buNone/>
            </a:pPr>
            <a:endParaRPr lang="sr-Latn-RS" dirty="0"/>
          </a:p>
          <a:p>
            <a:pPr>
              <a:buNone/>
            </a:pPr>
            <a:r>
              <a:rPr lang="sr-Latn-RS" dirty="0"/>
              <a:t>      </a:t>
            </a:r>
            <a:r>
              <a:rPr lang="vi-VN" dirty="0"/>
              <a:t>možda nekom drugom kriterijumu. Kamari plaža je poznata po crnom krupnijem šljunku. Duga je, i prostire se duž cele promenade koja se nalazi neposredno pored nje. Veoma je popularna među turistima jer nudi sve što vam je neophodno u neposrednoj blizini. Hrana, piće, prodavnice, suvenirnice, vodeni sportovi. Vrlo je lepo uređena, sa ležaljkama i suncobranima za iznajmljivanje čije su cene sa malim variranjima uglavnom slične</a:t>
            </a:r>
            <a:r>
              <a:rPr lang="sr-Latn-RS" dirty="0"/>
              <a:t>.</a:t>
            </a:r>
            <a:endParaRPr lang="en-US" dirty="0"/>
          </a:p>
        </p:txBody>
      </p:sp>
      <p:pic>
        <p:nvPicPr>
          <p:cNvPr id="4" name="Picture 3" descr="7d1b5f1f-d455-4e20-a0cc-84a69fba516d.jpg"/>
          <p:cNvPicPr>
            <a:picLocks noChangeAspect="1"/>
          </p:cNvPicPr>
          <p:nvPr/>
        </p:nvPicPr>
        <p:blipFill>
          <a:blip r:embed="rId2"/>
          <a:stretch>
            <a:fillRect/>
          </a:stretch>
        </p:blipFill>
        <p:spPr>
          <a:xfrm>
            <a:off x="5286380" y="1"/>
            <a:ext cx="3214710" cy="2714620"/>
          </a:xfrm>
          <a:prstGeom prst="rect">
            <a:avLst/>
          </a:prstGeom>
        </p:spPr>
      </p:pic>
      <p:pic>
        <p:nvPicPr>
          <p:cNvPr id="5" name="Picture 4" descr="7817898c-7c00-4e80-957d-da8a9c1fab6f.jpg"/>
          <p:cNvPicPr>
            <a:picLocks noChangeAspect="1"/>
          </p:cNvPicPr>
          <p:nvPr/>
        </p:nvPicPr>
        <p:blipFill>
          <a:blip r:embed="rId3"/>
          <a:stretch>
            <a:fillRect/>
          </a:stretch>
        </p:blipFill>
        <p:spPr>
          <a:xfrm>
            <a:off x="642910" y="0"/>
            <a:ext cx="2857487" cy="3143248"/>
          </a:xfrm>
          <a:prstGeom prst="rect">
            <a:avLst/>
          </a:prstGeom>
        </p:spPr>
      </p:pic>
      <p:sp>
        <p:nvSpPr>
          <p:cNvPr id="6" name="Striped Right Arrow 5"/>
          <p:cNvSpPr/>
          <p:nvPr/>
        </p:nvSpPr>
        <p:spPr>
          <a:xfrm rot="5400000">
            <a:off x="3643306" y="1500174"/>
            <a:ext cx="1571636" cy="1143008"/>
          </a:xfrm>
          <a:prstGeom prst="stripedRightArrow">
            <a:avLst/>
          </a:prstGeom>
          <a:solidFill>
            <a:schemeClr val="accent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57290" y="571480"/>
            <a:ext cx="5786478" cy="769441"/>
          </a:xfrm>
          <a:prstGeom prst="rect">
            <a:avLst/>
          </a:prstGeom>
        </p:spPr>
        <p:txBody>
          <a:bodyPr wrap="square">
            <a:spAutoFit/>
          </a:bodyPr>
          <a:lstStyle/>
          <a:p>
            <a:pPr algn="ctr">
              <a:buNone/>
            </a:pPr>
            <a:r>
              <a:rPr lang="en-US" sz="4400" b="1" dirty="0">
                <a:latin typeface="Monotype Corsiva" pitchFamily="66" charset="0"/>
              </a:rPr>
              <a:t>PERISSA CRNA PLAŽA</a:t>
            </a:r>
            <a:endParaRPr lang="sr-Latn-RS" sz="4400" b="1" dirty="0">
              <a:latin typeface="Monotype Corsiva" pitchFamily="66" charset="0"/>
            </a:endParaRPr>
          </a:p>
        </p:txBody>
      </p:sp>
      <p:sp>
        <p:nvSpPr>
          <p:cNvPr id="5" name="Rectangle 4"/>
          <p:cNvSpPr/>
          <p:nvPr/>
        </p:nvSpPr>
        <p:spPr>
          <a:xfrm>
            <a:off x="785786" y="2000240"/>
            <a:ext cx="7643866" cy="3139321"/>
          </a:xfrm>
          <a:prstGeom prst="rect">
            <a:avLst/>
          </a:prstGeom>
        </p:spPr>
        <p:txBody>
          <a:bodyPr wrap="square">
            <a:spAutoFit/>
          </a:bodyPr>
          <a:lstStyle/>
          <a:p>
            <a:pPr>
              <a:buFont typeface="Wingdings" pitchFamily="2" charset="2"/>
              <a:buChar char="v"/>
            </a:pPr>
            <a:r>
              <a:rPr lang="en-US" u="sng" dirty="0">
                <a:latin typeface="Monotype Corsiva" pitchFamily="66" charset="0"/>
              </a:rPr>
              <a:t>Perissa je jedna od najlepših plaža Santorinija,ovde se nikad ne oseća gužva jer je veoma velika i ima dosta prostora za sve, što je velika prednost u odnosu na mnoge plaže na Santoriniju. Prekrivena je sitnim, mekanim i tamnim peskom,a voda je kristalno čista. Delimično je šljunkovita. Njena glavna prednost je što je odlično zaštićena od letnjeg egejskog vrta koga Grci zovu ,,meltemia“. Iznad plaže se uzdiže planina proroka Ilije.Pristup plaži je lak, treba vam 5 minuta laganog hoda do same plaže,a u blizini nje se nalaze razni restorani,barovi, hoteli i hosteli. Crni vulkanski pesak, sa svežim plavim morem svakako je nešto što nećete doživeti na svakom mestu.Potpuno je jedinstveno i neobično. Preporuka je da obavezno nosite papuče jer u toku vrelih letnjih dana može da se desi da u vodu ulećete brzinom svetlosti.Dobri opremljeni kafići su dodatne prednosti ove plaže, duž nje se nalazi i prostrano šetalište i veoma je živahna u večernjim satima.</a:t>
            </a:r>
          </a:p>
        </p:txBody>
      </p:sp>
      <p:sp>
        <p:nvSpPr>
          <p:cNvPr id="8" name="Freeform 7"/>
          <p:cNvSpPr/>
          <p:nvPr/>
        </p:nvSpPr>
        <p:spPr>
          <a:xfrm>
            <a:off x="622300" y="135467"/>
            <a:ext cx="7308850" cy="1547283"/>
          </a:xfrm>
          <a:custGeom>
            <a:avLst/>
            <a:gdLst>
              <a:gd name="connsiteX0" fmla="*/ 63500 w 7308850"/>
              <a:gd name="connsiteY0" fmla="*/ 880533 h 1547283"/>
              <a:gd name="connsiteX1" fmla="*/ 914400 w 7308850"/>
              <a:gd name="connsiteY1" fmla="*/ 359833 h 1547283"/>
              <a:gd name="connsiteX2" fmla="*/ 825500 w 7308850"/>
              <a:gd name="connsiteY2" fmla="*/ 80433 h 1547283"/>
              <a:gd name="connsiteX3" fmla="*/ 1879600 w 7308850"/>
              <a:gd name="connsiteY3" fmla="*/ 397933 h 1547283"/>
              <a:gd name="connsiteX4" fmla="*/ 2235200 w 7308850"/>
              <a:gd name="connsiteY4" fmla="*/ 194733 h 1547283"/>
              <a:gd name="connsiteX5" fmla="*/ 3162300 w 7308850"/>
              <a:gd name="connsiteY5" fmla="*/ 461433 h 1547283"/>
              <a:gd name="connsiteX6" fmla="*/ 3822700 w 7308850"/>
              <a:gd name="connsiteY6" fmla="*/ 169333 h 1547283"/>
              <a:gd name="connsiteX7" fmla="*/ 4699000 w 7308850"/>
              <a:gd name="connsiteY7" fmla="*/ 461433 h 1547283"/>
              <a:gd name="connsiteX8" fmla="*/ 5308600 w 7308850"/>
              <a:gd name="connsiteY8" fmla="*/ 55033 h 1547283"/>
              <a:gd name="connsiteX9" fmla="*/ 5930900 w 7308850"/>
              <a:gd name="connsiteY9" fmla="*/ 347133 h 1547283"/>
              <a:gd name="connsiteX10" fmla="*/ 7188200 w 7308850"/>
              <a:gd name="connsiteY10" fmla="*/ 93133 h 1547283"/>
              <a:gd name="connsiteX11" fmla="*/ 6654800 w 7308850"/>
              <a:gd name="connsiteY11" fmla="*/ 905933 h 1547283"/>
              <a:gd name="connsiteX12" fmla="*/ 6718300 w 7308850"/>
              <a:gd name="connsiteY12" fmla="*/ 1464733 h 1547283"/>
              <a:gd name="connsiteX13" fmla="*/ 5168900 w 7308850"/>
              <a:gd name="connsiteY13" fmla="*/ 1248833 h 1547283"/>
              <a:gd name="connsiteX14" fmla="*/ 3429000 w 7308850"/>
              <a:gd name="connsiteY14" fmla="*/ 1490133 h 1547283"/>
              <a:gd name="connsiteX15" fmla="*/ 2781300 w 7308850"/>
              <a:gd name="connsiteY15" fmla="*/ 1159933 h 1547283"/>
              <a:gd name="connsiteX16" fmla="*/ 2336800 w 7308850"/>
              <a:gd name="connsiteY16" fmla="*/ 1540933 h 1547283"/>
              <a:gd name="connsiteX17" fmla="*/ 1549400 w 7308850"/>
              <a:gd name="connsiteY17" fmla="*/ 1198033 h 1547283"/>
              <a:gd name="connsiteX18" fmla="*/ 533400 w 7308850"/>
              <a:gd name="connsiteY18" fmla="*/ 1426633 h 1547283"/>
              <a:gd name="connsiteX19" fmla="*/ 63500 w 7308850"/>
              <a:gd name="connsiteY19" fmla="*/ 880533 h 154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08850" h="1547283">
                <a:moveTo>
                  <a:pt x="63500" y="880533"/>
                </a:moveTo>
                <a:cubicBezTo>
                  <a:pt x="127000" y="702733"/>
                  <a:pt x="787400" y="493183"/>
                  <a:pt x="914400" y="359833"/>
                </a:cubicBezTo>
                <a:cubicBezTo>
                  <a:pt x="1041400" y="226483"/>
                  <a:pt x="664633" y="74083"/>
                  <a:pt x="825500" y="80433"/>
                </a:cubicBezTo>
                <a:cubicBezTo>
                  <a:pt x="986367" y="86783"/>
                  <a:pt x="1644650" y="378883"/>
                  <a:pt x="1879600" y="397933"/>
                </a:cubicBezTo>
                <a:cubicBezTo>
                  <a:pt x="2114550" y="416983"/>
                  <a:pt x="2021417" y="184150"/>
                  <a:pt x="2235200" y="194733"/>
                </a:cubicBezTo>
                <a:cubicBezTo>
                  <a:pt x="2448983" y="205316"/>
                  <a:pt x="2897717" y="465666"/>
                  <a:pt x="3162300" y="461433"/>
                </a:cubicBezTo>
                <a:cubicBezTo>
                  <a:pt x="3426883" y="457200"/>
                  <a:pt x="3566583" y="169333"/>
                  <a:pt x="3822700" y="169333"/>
                </a:cubicBezTo>
                <a:cubicBezTo>
                  <a:pt x="4078817" y="169333"/>
                  <a:pt x="4451350" y="480483"/>
                  <a:pt x="4699000" y="461433"/>
                </a:cubicBezTo>
                <a:cubicBezTo>
                  <a:pt x="4946650" y="442383"/>
                  <a:pt x="5103283" y="74083"/>
                  <a:pt x="5308600" y="55033"/>
                </a:cubicBezTo>
                <a:cubicBezTo>
                  <a:pt x="5513917" y="35983"/>
                  <a:pt x="5617633" y="340783"/>
                  <a:pt x="5930900" y="347133"/>
                </a:cubicBezTo>
                <a:cubicBezTo>
                  <a:pt x="6244167" y="353483"/>
                  <a:pt x="7067550" y="0"/>
                  <a:pt x="7188200" y="93133"/>
                </a:cubicBezTo>
                <a:cubicBezTo>
                  <a:pt x="7308850" y="186266"/>
                  <a:pt x="6733117" y="677333"/>
                  <a:pt x="6654800" y="905933"/>
                </a:cubicBezTo>
                <a:cubicBezTo>
                  <a:pt x="6576483" y="1134533"/>
                  <a:pt x="6965950" y="1407583"/>
                  <a:pt x="6718300" y="1464733"/>
                </a:cubicBezTo>
                <a:cubicBezTo>
                  <a:pt x="6470650" y="1521883"/>
                  <a:pt x="5717117" y="1244600"/>
                  <a:pt x="5168900" y="1248833"/>
                </a:cubicBezTo>
                <a:cubicBezTo>
                  <a:pt x="4620683" y="1253066"/>
                  <a:pt x="3826933" y="1504950"/>
                  <a:pt x="3429000" y="1490133"/>
                </a:cubicBezTo>
                <a:cubicBezTo>
                  <a:pt x="3031067" y="1475316"/>
                  <a:pt x="2963333" y="1151466"/>
                  <a:pt x="2781300" y="1159933"/>
                </a:cubicBezTo>
                <a:cubicBezTo>
                  <a:pt x="2599267" y="1168400"/>
                  <a:pt x="2542117" y="1534583"/>
                  <a:pt x="2336800" y="1540933"/>
                </a:cubicBezTo>
                <a:cubicBezTo>
                  <a:pt x="2131483" y="1547283"/>
                  <a:pt x="1849967" y="1217083"/>
                  <a:pt x="1549400" y="1198033"/>
                </a:cubicBezTo>
                <a:cubicBezTo>
                  <a:pt x="1248833" y="1178983"/>
                  <a:pt x="776816" y="1481666"/>
                  <a:pt x="533400" y="1426633"/>
                </a:cubicBezTo>
                <a:cubicBezTo>
                  <a:pt x="289984" y="1371600"/>
                  <a:pt x="0" y="1058333"/>
                  <a:pt x="63500" y="88053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Turn Arrow 9"/>
          <p:cNvSpPr/>
          <p:nvPr/>
        </p:nvSpPr>
        <p:spPr>
          <a:xfrm rot="4966106" flipV="1">
            <a:off x="184966" y="1613733"/>
            <a:ext cx="714380" cy="714380"/>
          </a:xfrm>
          <a:prstGeom prst="utur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1" name="U-Turn Arrow 10"/>
          <p:cNvSpPr/>
          <p:nvPr/>
        </p:nvSpPr>
        <p:spPr>
          <a:xfrm rot="17748986" flipV="1">
            <a:off x="7946169" y="4638277"/>
            <a:ext cx="908057" cy="1213245"/>
          </a:xfrm>
          <a:prstGeom prst="utur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 calcmode="lin" valueType="num">
                                      <p:cBhvr>
                                        <p:cTn id="9" dur="3000" fill="hold"/>
                                        <p:tgtEl>
                                          <p:spTgt spid="11"/>
                                        </p:tgtEl>
                                        <p:attrNameLst>
                                          <p:attrName>style.rotation</p:attrName>
                                        </p:attrNameLst>
                                      </p:cBhvr>
                                      <p:tavLst>
                                        <p:tav tm="0">
                                          <p:val>
                                            <p:fltVal val="360"/>
                                          </p:val>
                                        </p:tav>
                                        <p:tav tm="100000">
                                          <p:val>
                                            <p:fltVal val="0"/>
                                          </p:val>
                                        </p:tav>
                                      </p:tavLst>
                                    </p:anim>
                                    <p:animEffect transition="in" filter="fade">
                                      <p:cBhvr>
                                        <p:cTn id="10" dur="3000"/>
                                        <p:tgtEl>
                                          <p:spTgt spid="1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3000" fill="hold"/>
                                        <p:tgtEl>
                                          <p:spTgt spid="10"/>
                                        </p:tgtEl>
                                        <p:attrNameLst>
                                          <p:attrName>ppt_w</p:attrName>
                                        </p:attrNameLst>
                                      </p:cBhvr>
                                      <p:tavLst>
                                        <p:tav tm="0">
                                          <p:val>
                                            <p:fltVal val="0"/>
                                          </p:val>
                                        </p:tav>
                                        <p:tav tm="100000">
                                          <p:val>
                                            <p:strVal val="#ppt_w"/>
                                          </p:val>
                                        </p:tav>
                                      </p:tavLst>
                                    </p:anim>
                                    <p:anim calcmode="lin" valueType="num">
                                      <p:cBhvr>
                                        <p:cTn id="14" dur="3000" fill="hold"/>
                                        <p:tgtEl>
                                          <p:spTgt spid="10"/>
                                        </p:tgtEl>
                                        <p:attrNameLst>
                                          <p:attrName>ppt_h</p:attrName>
                                        </p:attrNameLst>
                                      </p:cBhvr>
                                      <p:tavLst>
                                        <p:tav tm="0">
                                          <p:val>
                                            <p:fltVal val="0"/>
                                          </p:val>
                                        </p:tav>
                                        <p:tav tm="100000">
                                          <p:val>
                                            <p:strVal val="#ppt_h"/>
                                          </p:val>
                                        </p:tav>
                                      </p:tavLst>
                                    </p:anim>
                                    <p:anim calcmode="lin" valueType="num">
                                      <p:cBhvr>
                                        <p:cTn id="15" dur="3000" fill="hold"/>
                                        <p:tgtEl>
                                          <p:spTgt spid="10"/>
                                        </p:tgtEl>
                                        <p:attrNameLst>
                                          <p:attrName>style.rotation</p:attrName>
                                        </p:attrNameLst>
                                      </p:cBhvr>
                                      <p:tavLst>
                                        <p:tav tm="0">
                                          <p:val>
                                            <p:fltVal val="360"/>
                                          </p:val>
                                        </p:tav>
                                        <p:tav tm="100000">
                                          <p:val>
                                            <p:fltVal val="0"/>
                                          </p:val>
                                        </p:tav>
                                      </p:tavLst>
                                    </p:anim>
                                    <p:animEffect transition="in" filter="fade">
                                      <p:cBhvr>
                                        <p:cTn id="16" dur="3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originals/68/55/7b/68557b7b4ebd6ba61c3ed492090b3d7f.jpg"/>
          <p:cNvPicPr>
            <a:picLocks noChangeAspect="1" noChangeArrowheads="1"/>
          </p:cNvPicPr>
          <p:nvPr/>
        </p:nvPicPr>
        <p:blipFill>
          <a:blip r:embed="rId2"/>
          <a:srcRect/>
          <a:stretch>
            <a:fillRect/>
          </a:stretch>
        </p:blipFill>
        <p:spPr bwMode="auto">
          <a:xfrm flipH="1">
            <a:off x="0" y="0"/>
            <a:ext cx="9144000" cy="3714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https://www.flightnetwork.com/worlds-best-beaches/wp-content/uploads/2018/10/header-europe-beach20.jpg"/>
          <p:cNvPicPr>
            <a:picLocks noChangeAspect="1" noChangeArrowheads="1"/>
          </p:cNvPicPr>
          <p:nvPr/>
        </p:nvPicPr>
        <p:blipFill>
          <a:blip r:embed="rId3" cstate="print"/>
          <a:srcRect/>
          <a:stretch>
            <a:fillRect/>
          </a:stretch>
        </p:blipFill>
        <p:spPr bwMode="auto">
          <a:xfrm>
            <a:off x="4357686" y="3714752"/>
            <a:ext cx="4786314" cy="3143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4" name="Picture 6" descr="https://i.pinimg.com/originals/57/12/2d/57122de39b57e04c98bc4f7829fdbb31.jpg"/>
          <p:cNvPicPr>
            <a:picLocks noChangeAspect="1" noChangeArrowheads="1"/>
          </p:cNvPicPr>
          <p:nvPr/>
        </p:nvPicPr>
        <p:blipFill>
          <a:blip r:embed="rId4"/>
          <a:srcRect/>
          <a:stretch>
            <a:fillRect/>
          </a:stretch>
        </p:blipFill>
        <p:spPr bwMode="auto">
          <a:xfrm flipH="1">
            <a:off x="0" y="3714752"/>
            <a:ext cx="4375758" cy="3143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plus(in)">
                                      <p:cBhvr>
                                        <p:cTn id="7" dur="2000"/>
                                        <p:tgtEl>
                                          <p:spTgt spid="17410"/>
                                        </p:tgtEl>
                                      </p:cBhvr>
                                    </p:animEffect>
                                  </p:childTnLst>
                                </p:cTn>
                              </p:par>
                              <p:par>
                                <p:cTn id="8" presetID="13" presetClass="entr" presetSubtype="16"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plus(in)">
                                      <p:cBhvr>
                                        <p:cTn id="10" dur="2000"/>
                                        <p:tgtEl>
                                          <p:spTgt spid="17412"/>
                                        </p:tgtEl>
                                      </p:cBhvr>
                                    </p:animEffect>
                                  </p:childTnLst>
                                </p:cTn>
                              </p:par>
                              <p:par>
                                <p:cTn id="11" presetID="13" presetClass="entr" presetSubtype="16"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plus(in)">
                                      <p:cBhvr>
                                        <p:cTn id="13"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332037"/>
            <a:ext cx="8229600" cy="3883045"/>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vi-VN" b="1" dirty="0"/>
              <a:t>HOT SPRINGS </a:t>
            </a:r>
            <a:r>
              <a:rPr lang="vi-VN" dirty="0"/>
              <a:t>JE NAJPOZNATIJA PLAŽA NA VULKANSKIM OSTRVIMA.NALAZI SE NA OSTRVU NEA KAMENI I DO NJE JE MOGUĆE DOĆI ORGANIZOVANIM TURAMA BRODIĆEM ILI KATAMARANIMA.PREPUNA JE SUMPORA PA SE NE PREPORUČUJE TRUDNICAMA,SRČANIM BOLESNICIMA I ASMATIČARIMA,NOŠENJE BELOG KUPAĆEG I SREBRNOG NAKITA JER MENJA BOJU.KUPANJE JE MOGUĆE SAMO UZ POJASEVE ZA SPASAVANJE.  ERUPCIJE OVOG VULKANA SE DEŠAVAJU NA SVAKIH 10.000 DO 30.000 GODINA, A IZMEĐU NJIH SE DEŠAVAJU MANJE ERUPCIJE U RAZMAKU OD 14 I VIŠE GODINA. POSLEDNJA VEĆA ERUPCIJA OVOG VULKANA DESILA SE PRE OKO 70 GODINA.</a:t>
            </a:r>
            <a:endParaRPr lang="en-US" dirty="0"/>
          </a:p>
        </p:txBody>
      </p:sp>
      <p:sp>
        <p:nvSpPr>
          <p:cNvPr id="24578" name="AutoShape 2" descr="blob:https://web.whatsapp.com/d56409ad-1bad-4575-a6ad-8e7588814f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56409ad-1bad-4575-a6ad-8e7588814f71.jpg"/>
          <p:cNvPicPr>
            <a:picLocks noChangeAspect="1"/>
          </p:cNvPicPr>
          <p:nvPr/>
        </p:nvPicPr>
        <p:blipFill>
          <a:blip r:embed="rId2"/>
          <a:stretch>
            <a:fillRect/>
          </a:stretch>
        </p:blipFill>
        <p:spPr>
          <a:xfrm>
            <a:off x="2571736" y="0"/>
            <a:ext cx="4143404" cy="2214554"/>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3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3000"/>
                                        <p:tgtEl>
                                          <p:spTgt spid="3">
                                            <p:txEl>
                                              <p:pRg st="0" end="0"/>
                                            </p:txEl>
                                          </p:spTgt>
                                        </p:tgtEl>
                                      </p:cBhvr>
                                    </p:animEffect>
                                  </p:childTnLst>
                                </p:cTn>
                              </p:par>
                              <p:par>
                                <p:cTn id="11" presetID="6" presetClass="entr" presetSubtype="32" fill="hold" grpId="0" nodeType="withEffect" nodePh="1">
                                  <p:stCondLst>
                                    <p:cond delay="0"/>
                                  </p:stCondLst>
                                  <p:endCondLst>
                                    <p:cond evt="begin" delay="0">
                                      <p:tn val="11"/>
                                    </p:cond>
                                  </p:endCondLst>
                                  <p:childTnLst>
                                    <p:set>
                                      <p:cBhvr>
                                        <p:cTn id="12" dur="1" fill="hold">
                                          <p:stCondLst>
                                            <p:cond delay="0"/>
                                          </p:stCondLst>
                                        </p:cTn>
                                        <p:tgtEl>
                                          <p:spTgt spid="24578"/>
                                        </p:tgtEl>
                                        <p:attrNameLst>
                                          <p:attrName>style.visibility</p:attrName>
                                        </p:attrNameLst>
                                      </p:cBhvr>
                                      <p:to>
                                        <p:strVal val="visible"/>
                                      </p:to>
                                    </p:set>
                                    <p:animEffect transition="in" filter="circle(out)">
                                      <p:cBhvr>
                                        <p:cTn id="13" dur="3000"/>
                                        <p:tgtEl>
                                          <p:spTgt spid="24578"/>
                                        </p:tgtEl>
                                      </p:cBhvr>
                                    </p:animEffect>
                                  </p:childTnLst>
                                </p:cTn>
                              </p:par>
                              <p:par>
                                <p:cTn id="14" presetID="6" presetClass="entr" presetSubtype="3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out)">
                                      <p:cBhvr>
                                        <p:cTn id="1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45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643050"/>
            <a:ext cx="8229600" cy="4525963"/>
          </a:xfrm>
        </p:spPr>
        <p:style>
          <a:lnRef idx="1">
            <a:schemeClr val="accent2"/>
          </a:lnRef>
          <a:fillRef idx="2">
            <a:schemeClr val="accent2"/>
          </a:fillRef>
          <a:effectRef idx="1">
            <a:schemeClr val="accent2"/>
          </a:effectRef>
          <a:fontRef idx="minor">
            <a:schemeClr val="dk1"/>
          </a:fontRef>
        </p:style>
        <p:txBody>
          <a:bodyPr numCol="2">
            <a:normAutofit fontScale="70000" lnSpcReduction="20000"/>
          </a:bodyPr>
          <a:lstStyle/>
          <a:p>
            <a:pPr>
              <a:buFont typeface="Wingdings" pitchFamily="2" charset="2"/>
              <a:buChar char="v"/>
            </a:pPr>
            <a:r>
              <a:rPr lang="en-US" dirty="0">
                <a:latin typeface="Comic Sans MS" pitchFamily="66" charset="0"/>
              </a:rPr>
              <a:t>Red beach je uska plaža u podnožju ogromne litice koja kao da je na tom mestu odsečena.Ima karakterističnu boju sitnog šljunka, crveno-crnu, kao i stene oko nje.Crvena plaža se nalazi u blizini grada Akrotiri, i do nje možete doći jedino pešice, improvizovanim stazama jer ne postoji put kojim biste se toliko približili samoj plaži.Drugi način je brodićem od Akrotirija koji svakih pola sata vozi na relaciji-WHITE BEACH a usput obilazi RED BEACH i vraća se nazad. Na plaži se nalazi ograničen broj suncobrana i ležaljki, nije mnogo velika,a ležaljke i suncobrani se iznajmljuju plaćanjem.Najveći broj turista se odlučuje da Crvenu plažu poseti kad i Belu plažu i tako ispune dan,svakako će na Vas ostaviti snažan utisak zbog svoje nesvakidašnjosti</a:t>
            </a:r>
            <a:r>
              <a:rPr lang="sr-Latn-RS" dirty="0">
                <a:latin typeface="Comic Sans MS" pitchFamily="66" charset="0"/>
              </a:rPr>
              <a:t>.</a:t>
            </a:r>
            <a:endParaRPr lang="en-US" dirty="0">
              <a:latin typeface="Comic Sans MS" pitchFamily="66" charset="0"/>
            </a:endParaRPr>
          </a:p>
        </p:txBody>
      </p:sp>
      <p:sp>
        <p:nvSpPr>
          <p:cNvPr id="7" name="TextBox 6"/>
          <p:cNvSpPr txBox="1"/>
          <p:nvPr/>
        </p:nvSpPr>
        <p:spPr>
          <a:xfrm>
            <a:off x="2714612" y="642918"/>
            <a:ext cx="392909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r-Latn-RS" sz="4000" b="1" dirty="0">
                <a:latin typeface="Comic Sans MS" pitchFamily="66" charset="0"/>
              </a:rPr>
              <a:t>RED BEACH</a:t>
            </a:r>
            <a:endParaRPr lang="en-US" sz="4000" b="1" dirty="0">
              <a:latin typeface="Comic Sans MS" pitchFamily="66" charset="0"/>
            </a:endParaRPr>
          </a:p>
        </p:txBody>
      </p:sp>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media-cdn.tripadvisor.com/media/photo-s/13/a7/bf/3a/red-beach.jpg"/>
          <p:cNvPicPr>
            <a:picLocks noChangeAspect="1" noChangeArrowheads="1"/>
          </p:cNvPicPr>
          <p:nvPr/>
        </p:nvPicPr>
        <p:blipFill>
          <a:blip r:embed="rId2"/>
          <a:srcRect/>
          <a:stretch>
            <a:fillRect/>
          </a:stretch>
        </p:blipFill>
        <p:spPr bwMode="auto">
          <a:xfrm>
            <a:off x="4572000" y="0"/>
            <a:ext cx="4572000" cy="3500438"/>
          </a:xfrm>
          <a:prstGeom prst="rect">
            <a:avLst/>
          </a:prstGeom>
          <a:noFill/>
        </p:spPr>
      </p:pic>
      <p:pic>
        <p:nvPicPr>
          <p:cNvPr id="21508" name="Picture 4" descr="https://www.greece10best.com/wp-content/uploads/2017/10/Red-Beach-Santorini.jpg"/>
          <p:cNvPicPr>
            <a:picLocks noChangeAspect="1" noChangeArrowheads="1"/>
          </p:cNvPicPr>
          <p:nvPr/>
        </p:nvPicPr>
        <p:blipFill>
          <a:blip r:embed="rId3"/>
          <a:srcRect/>
          <a:stretch>
            <a:fillRect/>
          </a:stretch>
        </p:blipFill>
        <p:spPr bwMode="auto">
          <a:xfrm>
            <a:off x="4604635" y="3500438"/>
            <a:ext cx="4539365" cy="3357562"/>
          </a:xfrm>
          <a:prstGeom prst="rect">
            <a:avLst/>
          </a:prstGeom>
          <a:noFill/>
        </p:spPr>
      </p:pic>
      <p:sp>
        <p:nvSpPr>
          <p:cNvPr id="21510" name="AutoShape 6" descr="blob:https://web.whatsapp.com/7630c590-a921-41e9-8dc8-06936aed1ff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blob:https://web.whatsapp.com/7630c590-a921-41e9-8dc8-06936aed1ff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7630c590-a921-41e9-8dc8-06936aed1ffa.jpg"/>
          <p:cNvPicPr>
            <a:picLocks noChangeAspect="1"/>
          </p:cNvPicPr>
          <p:nvPr/>
        </p:nvPicPr>
        <p:blipFill>
          <a:blip r:embed="rId4"/>
          <a:stretch>
            <a:fillRect/>
          </a:stretch>
        </p:blipFill>
        <p:spPr>
          <a:xfrm>
            <a:off x="0" y="0"/>
            <a:ext cx="4643438" cy="6858000"/>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fltVal val="0"/>
                                          </p:val>
                                        </p:tav>
                                        <p:tav tm="100000">
                                          <p:val>
                                            <p:strVal val="#ppt_w"/>
                                          </p:val>
                                        </p:tav>
                                      </p:tavLst>
                                    </p:anim>
                                    <p:anim calcmode="lin" valueType="num">
                                      <p:cBhvr>
                                        <p:cTn id="8" dur="2000" fill="hold"/>
                                        <p:tgtEl>
                                          <p:spTgt spid="21506"/>
                                        </p:tgtEl>
                                        <p:attrNameLst>
                                          <p:attrName>ppt_h</p:attrName>
                                        </p:attrNameLst>
                                      </p:cBhvr>
                                      <p:tavLst>
                                        <p:tav tm="0">
                                          <p:val>
                                            <p:fltVal val="0"/>
                                          </p:val>
                                        </p:tav>
                                        <p:tav tm="100000">
                                          <p:val>
                                            <p:strVal val="#ppt_h"/>
                                          </p:val>
                                        </p:tav>
                                      </p:tavLst>
                                    </p:anim>
                                    <p:anim calcmode="lin" valueType="num">
                                      <p:cBhvr>
                                        <p:cTn id="9" dur="2000" fill="hold"/>
                                        <p:tgtEl>
                                          <p:spTgt spid="21506"/>
                                        </p:tgtEl>
                                        <p:attrNameLst>
                                          <p:attrName>style.rotation</p:attrName>
                                        </p:attrNameLst>
                                      </p:cBhvr>
                                      <p:tavLst>
                                        <p:tav tm="0">
                                          <p:val>
                                            <p:fltVal val="360"/>
                                          </p:val>
                                        </p:tav>
                                        <p:tav tm="100000">
                                          <p:val>
                                            <p:fltVal val="0"/>
                                          </p:val>
                                        </p:tav>
                                      </p:tavLst>
                                    </p:anim>
                                    <p:animEffect transition="in" filter="fade">
                                      <p:cBhvr>
                                        <p:cTn id="10" dur="2000"/>
                                        <p:tgtEl>
                                          <p:spTgt spid="2150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2000" fill="hold"/>
                                        <p:tgtEl>
                                          <p:spTgt spid="21508"/>
                                        </p:tgtEl>
                                        <p:attrNameLst>
                                          <p:attrName>ppt_w</p:attrName>
                                        </p:attrNameLst>
                                      </p:cBhvr>
                                      <p:tavLst>
                                        <p:tav tm="0">
                                          <p:val>
                                            <p:fltVal val="0"/>
                                          </p:val>
                                        </p:tav>
                                        <p:tav tm="100000">
                                          <p:val>
                                            <p:strVal val="#ppt_w"/>
                                          </p:val>
                                        </p:tav>
                                      </p:tavLst>
                                    </p:anim>
                                    <p:anim calcmode="lin" valueType="num">
                                      <p:cBhvr>
                                        <p:cTn id="14" dur="2000" fill="hold"/>
                                        <p:tgtEl>
                                          <p:spTgt spid="21508"/>
                                        </p:tgtEl>
                                        <p:attrNameLst>
                                          <p:attrName>ppt_h</p:attrName>
                                        </p:attrNameLst>
                                      </p:cBhvr>
                                      <p:tavLst>
                                        <p:tav tm="0">
                                          <p:val>
                                            <p:fltVal val="0"/>
                                          </p:val>
                                        </p:tav>
                                        <p:tav tm="100000">
                                          <p:val>
                                            <p:strVal val="#ppt_h"/>
                                          </p:val>
                                        </p:tav>
                                      </p:tavLst>
                                    </p:anim>
                                    <p:anim calcmode="lin" valueType="num">
                                      <p:cBhvr>
                                        <p:cTn id="15" dur="2000" fill="hold"/>
                                        <p:tgtEl>
                                          <p:spTgt spid="21508"/>
                                        </p:tgtEl>
                                        <p:attrNameLst>
                                          <p:attrName>style.rotation</p:attrName>
                                        </p:attrNameLst>
                                      </p:cBhvr>
                                      <p:tavLst>
                                        <p:tav tm="0">
                                          <p:val>
                                            <p:fltVal val="360"/>
                                          </p:val>
                                        </p:tav>
                                        <p:tav tm="100000">
                                          <p:val>
                                            <p:fltVal val="0"/>
                                          </p:val>
                                        </p:tav>
                                      </p:tavLst>
                                    </p:anim>
                                    <p:animEffect transition="in" filter="fade">
                                      <p:cBhvr>
                                        <p:cTn id="16" dur="2000"/>
                                        <p:tgtEl>
                                          <p:spTgt spid="21508"/>
                                        </p:tgtEl>
                                      </p:cBhvr>
                                    </p:animEffect>
                                  </p:childTnLst>
                                </p:cTn>
                              </p:par>
                              <p:par>
                                <p:cTn id="17" presetID="49" presetClass="entr" presetSubtype="0" decel="100000" fill="hold" grpId="0" nodeType="withEffect" nodePh="1">
                                  <p:stCondLst>
                                    <p:cond delay="0"/>
                                  </p:stCondLst>
                                  <p:endCondLst>
                                    <p:cond evt="begin" delay="0">
                                      <p:tn val="17"/>
                                    </p:cond>
                                  </p:endCondLst>
                                  <p:childTnLst>
                                    <p:set>
                                      <p:cBhvr>
                                        <p:cTn id="18" dur="1" fill="hold">
                                          <p:stCondLst>
                                            <p:cond delay="0"/>
                                          </p:stCondLst>
                                        </p:cTn>
                                        <p:tgtEl>
                                          <p:spTgt spid="21510"/>
                                        </p:tgtEl>
                                        <p:attrNameLst>
                                          <p:attrName>style.visibility</p:attrName>
                                        </p:attrNameLst>
                                      </p:cBhvr>
                                      <p:to>
                                        <p:strVal val="visible"/>
                                      </p:to>
                                    </p:set>
                                    <p:anim calcmode="lin" valueType="num">
                                      <p:cBhvr>
                                        <p:cTn id="19" dur="2000" fill="hold"/>
                                        <p:tgtEl>
                                          <p:spTgt spid="21510"/>
                                        </p:tgtEl>
                                        <p:attrNameLst>
                                          <p:attrName>ppt_w</p:attrName>
                                        </p:attrNameLst>
                                      </p:cBhvr>
                                      <p:tavLst>
                                        <p:tav tm="0">
                                          <p:val>
                                            <p:fltVal val="0"/>
                                          </p:val>
                                        </p:tav>
                                        <p:tav tm="100000">
                                          <p:val>
                                            <p:strVal val="#ppt_w"/>
                                          </p:val>
                                        </p:tav>
                                      </p:tavLst>
                                    </p:anim>
                                    <p:anim calcmode="lin" valueType="num">
                                      <p:cBhvr>
                                        <p:cTn id="20" dur="2000" fill="hold"/>
                                        <p:tgtEl>
                                          <p:spTgt spid="21510"/>
                                        </p:tgtEl>
                                        <p:attrNameLst>
                                          <p:attrName>ppt_h</p:attrName>
                                        </p:attrNameLst>
                                      </p:cBhvr>
                                      <p:tavLst>
                                        <p:tav tm="0">
                                          <p:val>
                                            <p:fltVal val="0"/>
                                          </p:val>
                                        </p:tav>
                                        <p:tav tm="100000">
                                          <p:val>
                                            <p:strVal val="#ppt_h"/>
                                          </p:val>
                                        </p:tav>
                                      </p:tavLst>
                                    </p:anim>
                                    <p:anim calcmode="lin" valueType="num">
                                      <p:cBhvr>
                                        <p:cTn id="21" dur="2000" fill="hold"/>
                                        <p:tgtEl>
                                          <p:spTgt spid="21510"/>
                                        </p:tgtEl>
                                        <p:attrNameLst>
                                          <p:attrName>style.rotation</p:attrName>
                                        </p:attrNameLst>
                                      </p:cBhvr>
                                      <p:tavLst>
                                        <p:tav tm="0">
                                          <p:val>
                                            <p:fltVal val="360"/>
                                          </p:val>
                                        </p:tav>
                                        <p:tav tm="100000">
                                          <p:val>
                                            <p:fltVal val="0"/>
                                          </p:val>
                                        </p:tav>
                                      </p:tavLst>
                                    </p:anim>
                                    <p:animEffect transition="in" filter="fade">
                                      <p:cBhvr>
                                        <p:cTn id="22" dur="2000"/>
                                        <p:tgtEl>
                                          <p:spTgt spid="21510"/>
                                        </p:tgtEl>
                                      </p:cBhvr>
                                    </p:animEffect>
                                  </p:childTnLst>
                                </p:cTn>
                              </p:par>
                              <p:par>
                                <p:cTn id="23" presetID="49" presetClass="entr" presetSubtype="0" decel="100000" fill="hold" grpId="0" nodeType="withEffect" nodePh="1">
                                  <p:stCondLst>
                                    <p:cond delay="0"/>
                                  </p:stCondLst>
                                  <p:endCondLst>
                                    <p:cond evt="begin" delay="0">
                                      <p:tn val="23"/>
                                    </p:cond>
                                  </p:endCondLst>
                                  <p:childTnLst>
                                    <p:set>
                                      <p:cBhvr>
                                        <p:cTn id="24" dur="1" fill="hold">
                                          <p:stCondLst>
                                            <p:cond delay="0"/>
                                          </p:stCondLst>
                                        </p:cTn>
                                        <p:tgtEl>
                                          <p:spTgt spid="21512"/>
                                        </p:tgtEl>
                                        <p:attrNameLst>
                                          <p:attrName>style.visibility</p:attrName>
                                        </p:attrNameLst>
                                      </p:cBhvr>
                                      <p:to>
                                        <p:strVal val="visible"/>
                                      </p:to>
                                    </p:set>
                                    <p:anim calcmode="lin" valueType="num">
                                      <p:cBhvr>
                                        <p:cTn id="25" dur="2000" fill="hold"/>
                                        <p:tgtEl>
                                          <p:spTgt spid="21512"/>
                                        </p:tgtEl>
                                        <p:attrNameLst>
                                          <p:attrName>ppt_w</p:attrName>
                                        </p:attrNameLst>
                                      </p:cBhvr>
                                      <p:tavLst>
                                        <p:tav tm="0">
                                          <p:val>
                                            <p:fltVal val="0"/>
                                          </p:val>
                                        </p:tav>
                                        <p:tav tm="100000">
                                          <p:val>
                                            <p:strVal val="#ppt_w"/>
                                          </p:val>
                                        </p:tav>
                                      </p:tavLst>
                                    </p:anim>
                                    <p:anim calcmode="lin" valueType="num">
                                      <p:cBhvr>
                                        <p:cTn id="26" dur="2000" fill="hold"/>
                                        <p:tgtEl>
                                          <p:spTgt spid="21512"/>
                                        </p:tgtEl>
                                        <p:attrNameLst>
                                          <p:attrName>ppt_h</p:attrName>
                                        </p:attrNameLst>
                                      </p:cBhvr>
                                      <p:tavLst>
                                        <p:tav tm="0">
                                          <p:val>
                                            <p:fltVal val="0"/>
                                          </p:val>
                                        </p:tav>
                                        <p:tav tm="100000">
                                          <p:val>
                                            <p:strVal val="#ppt_h"/>
                                          </p:val>
                                        </p:tav>
                                      </p:tavLst>
                                    </p:anim>
                                    <p:anim calcmode="lin" valueType="num">
                                      <p:cBhvr>
                                        <p:cTn id="27" dur="2000" fill="hold"/>
                                        <p:tgtEl>
                                          <p:spTgt spid="21512"/>
                                        </p:tgtEl>
                                        <p:attrNameLst>
                                          <p:attrName>style.rotation</p:attrName>
                                        </p:attrNameLst>
                                      </p:cBhvr>
                                      <p:tavLst>
                                        <p:tav tm="0">
                                          <p:val>
                                            <p:fltVal val="360"/>
                                          </p:val>
                                        </p:tav>
                                        <p:tav tm="100000">
                                          <p:val>
                                            <p:fltVal val="0"/>
                                          </p:val>
                                        </p:tav>
                                      </p:tavLst>
                                    </p:anim>
                                    <p:animEffect transition="in" filter="fade">
                                      <p:cBhvr>
                                        <p:cTn id="28" dur="2000"/>
                                        <p:tgtEl>
                                          <p:spTgt spid="21512"/>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style.rotation</p:attrName>
                                        </p:attrNameLst>
                                      </p:cBhvr>
                                      <p:tavLst>
                                        <p:tav tm="0">
                                          <p:val>
                                            <p:fltVal val="360"/>
                                          </p:val>
                                        </p:tav>
                                        <p:tav tm="100000">
                                          <p:val>
                                            <p:fltVal val="0"/>
                                          </p:val>
                                        </p:tav>
                                      </p:tavLst>
                                    </p:anim>
                                    <p:animEffect transition="in" filter="fade">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43504" cy="3482981"/>
          </a:xfrm>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algn="ctr">
              <a:buNone/>
            </a:pPr>
            <a:r>
              <a:rPr lang="vi-VN" dirty="0"/>
              <a:t>JAHANJE MAGARACA</a:t>
            </a:r>
            <a:endParaRPr lang="sr-Latn-RS" dirty="0"/>
          </a:p>
          <a:p>
            <a:r>
              <a:rPr lang="vi-VN" dirty="0"/>
              <a:t>Mnogi posetioci koji dolaze na ostrvo, zainteresovani su za jahanje magaraca od luke Amoudi Bay do centra.Ova životinja je postala simbol Santorinija za kratko vreme.Naravno kako bi izbegli povrede magaraca,donet je zakon o određenoj kilaži koju mogu da prenesu,a ukoliko se on prekrši kazne su veoma rigorozne.</a:t>
            </a:r>
            <a:endParaRPr lang="en-US" dirty="0"/>
          </a:p>
        </p:txBody>
      </p:sp>
      <p:pic>
        <p:nvPicPr>
          <p:cNvPr id="4" name="Picture 3" descr="7beccbcb-d09a-4291-b512-69470f5e1f9e.jpg"/>
          <p:cNvPicPr>
            <a:picLocks noChangeAspect="1"/>
          </p:cNvPicPr>
          <p:nvPr/>
        </p:nvPicPr>
        <p:blipFill>
          <a:blip r:embed="rId2"/>
          <a:stretch>
            <a:fillRect/>
          </a:stretch>
        </p:blipFill>
        <p:spPr>
          <a:xfrm>
            <a:off x="5143504" y="3500439"/>
            <a:ext cx="4000496" cy="3357562"/>
          </a:xfrm>
          <a:prstGeom prst="rect">
            <a:avLst/>
          </a:prstGeom>
        </p:spPr>
      </p:pic>
      <p:pic>
        <p:nvPicPr>
          <p:cNvPr id="5" name="Picture 4" descr="939073c8-7a64-4eb5-931d-a0ac0e155b7b.jpg"/>
          <p:cNvPicPr>
            <a:picLocks noChangeAspect="1"/>
          </p:cNvPicPr>
          <p:nvPr/>
        </p:nvPicPr>
        <p:blipFill>
          <a:blip r:embed="rId3"/>
          <a:stretch>
            <a:fillRect/>
          </a:stretch>
        </p:blipFill>
        <p:spPr>
          <a:xfrm>
            <a:off x="0" y="3500438"/>
            <a:ext cx="5143504" cy="3357562"/>
          </a:xfrm>
          <a:prstGeom prst="rect">
            <a:avLst/>
          </a:prstGeom>
        </p:spPr>
      </p:pic>
      <p:pic>
        <p:nvPicPr>
          <p:cNvPr id="6" name="Picture 5" descr="c990f61a-fe2c-45fe-a6b5-81252327e752.jpg"/>
          <p:cNvPicPr>
            <a:picLocks noChangeAspect="1"/>
          </p:cNvPicPr>
          <p:nvPr/>
        </p:nvPicPr>
        <p:blipFill>
          <a:blip r:embed="rId4"/>
          <a:stretch>
            <a:fillRect/>
          </a:stretch>
        </p:blipFill>
        <p:spPr>
          <a:xfrm>
            <a:off x="5143504" y="-1"/>
            <a:ext cx="4000496" cy="3500439"/>
          </a:xfrm>
          <a:prstGeom prst="rect">
            <a:avLst/>
          </a:prstGeom>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0.70"/>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862583">
            <a:off x="2087566" y="433112"/>
            <a:ext cx="4572032" cy="4668839"/>
          </a:xfrm>
        </p:spPr>
        <p:style>
          <a:lnRef idx="3">
            <a:schemeClr val="lt1"/>
          </a:lnRef>
          <a:fillRef idx="1">
            <a:schemeClr val="accent5"/>
          </a:fillRef>
          <a:effectRef idx="1">
            <a:schemeClr val="accent5"/>
          </a:effectRef>
          <a:fontRef idx="minor">
            <a:schemeClr val="lt1"/>
          </a:fontRef>
        </p:style>
        <p:txBody>
          <a:bodyPr>
            <a:normAutofit fontScale="55000" lnSpcReduction="20000"/>
          </a:bodyPr>
          <a:lstStyle/>
          <a:p>
            <a:pPr algn="ctr">
              <a:buNone/>
            </a:pPr>
            <a:r>
              <a:rPr lang="vi-VN" sz="4200" dirty="0">
                <a:latin typeface="+mj-lt"/>
              </a:rPr>
              <a:t>VEN</a:t>
            </a:r>
            <a:r>
              <a:rPr lang="sr-Latn-RS" sz="4200" dirty="0">
                <a:latin typeface="+mj-lt"/>
              </a:rPr>
              <a:t>č</a:t>
            </a:r>
            <a:r>
              <a:rPr lang="vi-VN" sz="4200" dirty="0">
                <a:latin typeface="+mj-lt"/>
              </a:rPr>
              <a:t>ANJA NA SANTORINIJU</a:t>
            </a:r>
            <a:endParaRPr lang="sr-Latn-RS" sz="4200" dirty="0">
              <a:latin typeface="+mj-lt"/>
            </a:endParaRPr>
          </a:p>
          <a:p>
            <a:pPr>
              <a:buFont typeface="Wingdings" pitchFamily="2" charset="2"/>
              <a:buChar char="v"/>
            </a:pPr>
            <a:endParaRPr lang="sr-Latn-RS" dirty="0"/>
          </a:p>
          <a:p>
            <a:pPr>
              <a:buFont typeface="Wingdings" pitchFamily="2" charset="2"/>
              <a:buChar char="v"/>
            </a:pPr>
            <a:r>
              <a:rPr lang="vi-VN" dirty="0"/>
              <a:t>Romantici Santoinija svakako doprinosi još jedna legenda-ko se ovde spoji, kažu nikada se neće rastaviti.Zato je ovo omiljena destinacija za venčanja, a restorani, barovi i klubovi uvek su puni mladih iz čitavog sveta, koji baš ovde pokušavaju da pronađu svoju idealnu polovinuIako je već godinama na listi od deset najposećenijih svetskih destinacija, Santorini ostaje čudesno divlji dragulj Mediterana, ostrvo kontrasta gde se podjenako uživa u ludim noćnim provodima i tihovanju na samotnim plažama.</a:t>
            </a:r>
            <a:endParaRPr lang="en-US" dirty="0">
              <a:latin typeface="Monotype Corsiva" pitchFamily="66" charset="0"/>
            </a:endParaRPr>
          </a:p>
        </p:txBody>
      </p:sp>
      <p:pic>
        <p:nvPicPr>
          <p:cNvPr id="4" name="Picture 3" descr="0d047e4d-4b7a-4566-bcea-22b3f99cd6f9.jpg"/>
          <p:cNvPicPr>
            <a:picLocks noChangeAspect="1"/>
          </p:cNvPicPr>
          <p:nvPr/>
        </p:nvPicPr>
        <p:blipFill>
          <a:blip r:embed="rId2"/>
          <a:stretch>
            <a:fillRect/>
          </a:stretch>
        </p:blipFill>
        <p:spPr>
          <a:xfrm rot="20847266" flipH="1">
            <a:off x="3707638" y="4508020"/>
            <a:ext cx="2140262" cy="2143116"/>
          </a:xfrm>
          <a:prstGeom prst="rect">
            <a:avLst/>
          </a:prstGeom>
        </p:spPr>
      </p:pic>
      <p:pic>
        <p:nvPicPr>
          <p:cNvPr id="5" name="Picture 4" descr="009cc6e8-6071-4bc0-a805-b87ccbfb2b80.jpg"/>
          <p:cNvPicPr>
            <a:picLocks noChangeAspect="1"/>
          </p:cNvPicPr>
          <p:nvPr/>
        </p:nvPicPr>
        <p:blipFill>
          <a:blip r:embed="rId3"/>
          <a:stretch>
            <a:fillRect/>
          </a:stretch>
        </p:blipFill>
        <p:spPr>
          <a:xfrm rot="1204975">
            <a:off x="321660" y="4305571"/>
            <a:ext cx="2143108" cy="2252974"/>
          </a:xfrm>
          <a:prstGeom prst="rect">
            <a:avLst/>
          </a:prstGeom>
        </p:spPr>
      </p:pic>
      <p:pic>
        <p:nvPicPr>
          <p:cNvPr id="6" name="Picture 5" descr="de35f74f-9a7d-47d3-bcb6-c6d92610dbd6.jpg"/>
          <p:cNvPicPr>
            <a:picLocks noChangeAspect="1"/>
          </p:cNvPicPr>
          <p:nvPr/>
        </p:nvPicPr>
        <p:blipFill>
          <a:blip r:embed="rId4" cstate="print"/>
          <a:stretch>
            <a:fillRect/>
          </a:stretch>
        </p:blipFill>
        <p:spPr>
          <a:xfrm rot="697484">
            <a:off x="175242" y="1088927"/>
            <a:ext cx="1786201" cy="1921202"/>
          </a:xfrm>
          <a:prstGeom prst="rect">
            <a:avLst/>
          </a:prstGeom>
        </p:spPr>
      </p:pic>
      <p:pic>
        <p:nvPicPr>
          <p:cNvPr id="7" name="Picture 6" descr="df10aa35-7d53-48b0-9dcf-125641f77067.jpg"/>
          <p:cNvPicPr>
            <a:picLocks noChangeAspect="1"/>
          </p:cNvPicPr>
          <p:nvPr/>
        </p:nvPicPr>
        <p:blipFill>
          <a:blip r:embed="rId5"/>
          <a:stretch>
            <a:fillRect/>
          </a:stretch>
        </p:blipFill>
        <p:spPr>
          <a:xfrm rot="658732">
            <a:off x="6286373" y="4099993"/>
            <a:ext cx="2714619" cy="1762693"/>
          </a:xfrm>
          <a:prstGeom prst="rect">
            <a:avLst/>
          </a:prstGeom>
        </p:spPr>
      </p:pic>
      <p:sp>
        <p:nvSpPr>
          <p:cNvPr id="8" name="Right Arrow 7"/>
          <p:cNvSpPr/>
          <p:nvPr/>
        </p:nvSpPr>
        <p:spPr>
          <a:xfrm rot="18139300">
            <a:off x="2714612" y="5857892"/>
            <a:ext cx="928694" cy="64294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ight Arrow 8"/>
          <p:cNvSpPr/>
          <p:nvPr/>
        </p:nvSpPr>
        <p:spPr>
          <a:xfrm rot="13270467">
            <a:off x="6454763" y="5988850"/>
            <a:ext cx="928694" cy="64294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ight Arrow 9"/>
          <p:cNvSpPr/>
          <p:nvPr/>
        </p:nvSpPr>
        <p:spPr>
          <a:xfrm rot="7682889">
            <a:off x="6861575" y="528057"/>
            <a:ext cx="928694" cy="64294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ight Arrow 10"/>
          <p:cNvSpPr/>
          <p:nvPr/>
        </p:nvSpPr>
        <p:spPr>
          <a:xfrm rot="3580471">
            <a:off x="785786" y="285728"/>
            <a:ext cx="928694" cy="64294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ight Arrow 11"/>
          <p:cNvSpPr/>
          <p:nvPr/>
        </p:nvSpPr>
        <p:spPr>
          <a:xfrm rot="7202075">
            <a:off x="7429520" y="2643182"/>
            <a:ext cx="928694" cy="64294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ight Arrow 13"/>
          <p:cNvSpPr/>
          <p:nvPr/>
        </p:nvSpPr>
        <p:spPr>
          <a:xfrm rot="8846196">
            <a:off x="8047398" y="1098661"/>
            <a:ext cx="928694" cy="64294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ppt_x"/>
                                          </p:val>
                                        </p:tav>
                                        <p:tav tm="100000">
                                          <p:val>
                                            <p:strVal val="#ppt_x"/>
                                          </p:val>
                                        </p:tav>
                                      </p:tavLst>
                                    </p:anim>
                                    <p:anim calcmode="lin" valueType="num">
                                      <p:cBhvr additive="base">
                                        <p:cTn id="36" dur="2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2000" fill="hold"/>
                                        <p:tgtEl>
                                          <p:spTgt spid="11"/>
                                        </p:tgtEl>
                                        <p:attrNameLst>
                                          <p:attrName>ppt_x</p:attrName>
                                        </p:attrNameLst>
                                      </p:cBhvr>
                                      <p:tavLst>
                                        <p:tav tm="0">
                                          <p:val>
                                            <p:strVal val="#ppt_x"/>
                                          </p:val>
                                        </p:tav>
                                        <p:tav tm="100000">
                                          <p:val>
                                            <p:strVal val="#ppt_x"/>
                                          </p:val>
                                        </p:tav>
                                      </p:tavLst>
                                    </p:anim>
                                    <p:anim calcmode="lin" valueType="num">
                                      <p:cBhvr additive="base">
                                        <p:cTn id="40" dur="20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ppt_x"/>
                                          </p:val>
                                        </p:tav>
                                        <p:tav tm="100000">
                                          <p:val>
                                            <p:strVal val="#ppt_x"/>
                                          </p:val>
                                        </p:tav>
                                      </p:tavLst>
                                    </p:anim>
                                    <p:anim calcmode="lin" valueType="num">
                                      <p:cBhvr additive="base">
                                        <p:cTn id="44" dur="2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0" fill="hold"/>
                                        <p:tgtEl>
                                          <p:spTgt spid="14"/>
                                        </p:tgtEl>
                                        <p:attrNameLst>
                                          <p:attrName>ppt_x</p:attrName>
                                        </p:attrNameLst>
                                      </p:cBhvr>
                                      <p:tavLst>
                                        <p:tav tm="0">
                                          <p:val>
                                            <p:strVal val="#ppt_x"/>
                                          </p:val>
                                        </p:tav>
                                        <p:tav tm="100000">
                                          <p:val>
                                            <p:strVal val="#ppt_x"/>
                                          </p:val>
                                        </p:tav>
                                      </p:tavLst>
                                    </p:anim>
                                    <p:anim calcmode="lin" valueType="num">
                                      <p:cBhvr additive="base">
                                        <p:cTn id="4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9" grpId="0" animBg="1"/>
      <p:bldP spid="10"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928670"/>
            <a:ext cx="7772400" cy="1470025"/>
          </a:xfrm>
        </p:spPr>
        <p:txBody>
          <a:bodyPr/>
          <a:lstStyle/>
          <a:p>
            <a:r>
              <a:rPr lang="en-US" sz="6000" spc="300" dirty="0">
                <a:effectLst/>
                <a:latin typeface="Monotype Corsiva" pitchFamily="66" charset="0"/>
              </a:rPr>
              <a:t>S</a:t>
            </a:r>
            <a:r>
              <a:rPr lang="en-US" spc="300" dirty="0">
                <a:effectLst/>
                <a:latin typeface="Monotype Corsiva" pitchFamily="66" charset="0"/>
              </a:rPr>
              <a:t>anto</a:t>
            </a:r>
            <a:r>
              <a:rPr lang="sr-Latn-RS" spc="300" dirty="0">
                <a:effectLst/>
                <a:latin typeface="Monotype Corsiva" pitchFamily="66" charset="0"/>
              </a:rPr>
              <a:t>rini</a:t>
            </a:r>
            <a:endParaRPr lang="en-US" spc="300" dirty="0">
              <a:effectLst/>
              <a:latin typeface="Monotype Corsiva" pitchFamily="66" charset="0"/>
            </a:endParaRPr>
          </a:p>
        </p:txBody>
      </p:sp>
      <p:pic>
        <p:nvPicPr>
          <p:cNvPr id="6" name="Picture 5" descr="71531282_382694055999991_5300764874647950072_n.jpg"/>
          <p:cNvPicPr/>
          <p:nvPr/>
        </p:nvPicPr>
        <p:blipFill>
          <a:blip r:embed="rId3"/>
          <a:stretch>
            <a:fillRect/>
          </a:stretch>
        </p:blipFill>
        <p:spPr>
          <a:xfrm>
            <a:off x="0" y="3357562"/>
            <a:ext cx="2402974" cy="3500438"/>
          </a:xfrm>
          <a:prstGeom prst="rect">
            <a:avLst/>
          </a:prstGeom>
        </p:spPr>
      </p:pic>
      <p:pic>
        <p:nvPicPr>
          <p:cNvPr id="8" name="Picture 7" descr="75448862_146218496677090_2212551645238660836_n.jpg"/>
          <p:cNvPicPr/>
          <p:nvPr/>
        </p:nvPicPr>
        <p:blipFill>
          <a:blip r:embed="rId4"/>
          <a:stretch>
            <a:fillRect/>
          </a:stretch>
        </p:blipFill>
        <p:spPr>
          <a:xfrm flipH="1">
            <a:off x="2357422" y="3357562"/>
            <a:ext cx="2339814" cy="3500438"/>
          </a:xfrm>
          <a:prstGeom prst="rect">
            <a:avLst/>
          </a:prstGeom>
        </p:spPr>
      </p:pic>
      <p:pic>
        <p:nvPicPr>
          <p:cNvPr id="10" name="Picture 9" descr="77063954_1388111821395349_8175711966961360424_n.jpg"/>
          <p:cNvPicPr/>
          <p:nvPr/>
        </p:nvPicPr>
        <p:blipFill>
          <a:blip r:embed="rId5"/>
          <a:stretch>
            <a:fillRect/>
          </a:stretch>
        </p:blipFill>
        <p:spPr>
          <a:xfrm>
            <a:off x="6858016" y="3357562"/>
            <a:ext cx="2285984" cy="3500438"/>
          </a:xfrm>
          <a:prstGeom prst="rect">
            <a:avLst/>
          </a:prstGeom>
        </p:spPr>
      </p:pic>
      <p:pic>
        <p:nvPicPr>
          <p:cNvPr id="11" name="Picture 10" descr="77301354_471307050243972_6512303554574139603_n(1).jpg"/>
          <p:cNvPicPr/>
          <p:nvPr/>
        </p:nvPicPr>
        <p:blipFill>
          <a:blip r:embed="rId6" cstate="print"/>
          <a:stretch>
            <a:fillRect/>
          </a:stretch>
        </p:blipFill>
        <p:spPr>
          <a:xfrm>
            <a:off x="4643438" y="3357562"/>
            <a:ext cx="2286016" cy="3500438"/>
          </a:xfrm>
          <a:prstGeom prst="rect">
            <a:avLst/>
          </a:prstGeom>
        </p:spPr>
      </p:pic>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3e9c2d4-9ebd-4452-8a5d-06f2ab77f758.jpg"/>
          <p:cNvPicPr>
            <a:picLocks noGrp="1" noChangeAspect="1"/>
          </p:cNvPicPr>
          <p:nvPr>
            <p:ph idx="1"/>
          </p:nvPr>
        </p:nvPicPr>
        <p:blipFill>
          <a:blip r:embed="rId2"/>
          <a:srcRect l="3294" t="35672" r="3874" b="40172"/>
          <a:stretch>
            <a:fillRect/>
          </a:stretch>
        </p:blipFill>
        <p:spPr>
          <a:xfrm>
            <a:off x="642910" y="1428736"/>
            <a:ext cx="7533462" cy="4143404"/>
          </a:xfrm>
        </p:spPr>
      </p:pic>
      <p:sp>
        <p:nvSpPr>
          <p:cNvPr id="5" name="Freeform 4"/>
          <p:cNvSpPr/>
          <p:nvPr/>
        </p:nvSpPr>
        <p:spPr>
          <a:xfrm>
            <a:off x="132080" y="14224"/>
            <a:ext cx="8926576" cy="6738112"/>
          </a:xfrm>
          <a:custGeom>
            <a:avLst/>
            <a:gdLst>
              <a:gd name="connsiteX0" fmla="*/ 270256 w 8926576"/>
              <a:gd name="connsiteY0" fmla="*/ 1302512 h 6738112"/>
              <a:gd name="connsiteX1" fmla="*/ 648208 w 8926576"/>
              <a:gd name="connsiteY1" fmla="*/ 680720 h 6738112"/>
              <a:gd name="connsiteX2" fmla="*/ 1794256 w 8926576"/>
              <a:gd name="connsiteY2" fmla="*/ 1241552 h 6738112"/>
              <a:gd name="connsiteX3" fmla="*/ 3123184 w 8926576"/>
              <a:gd name="connsiteY3" fmla="*/ 583184 h 6738112"/>
              <a:gd name="connsiteX4" fmla="*/ 4513072 w 8926576"/>
              <a:gd name="connsiteY4" fmla="*/ 1144016 h 6738112"/>
              <a:gd name="connsiteX5" fmla="*/ 5256784 w 8926576"/>
              <a:gd name="connsiteY5" fmla="*/ 485648 h 6738112"/>
              <a:gd name="connsiteX6" fmla="*/ 7280656 w 8926576"/>
              <a:gd name="connsiteY6" fmla="*/ 1046480 h 6738112"/>
              <a:gd name="connsiteX7" fmla="*/ 8707120 w 8926576"/>
              <a:gd name="connsiteY7" fmla="*/ 375920 h 6738112"/>
              <a:gd name="connsiteX8" fmla="*/ 8597392 w 8926576"/>
              <a:gd name="connsiteY8" fmla="*/ 83312 h 6738112"/>
              <a:gd name="connsiteX9" fmla="*/ 8487664 w 8926576"/>
              <a:gd name="connsiteY9" fmla="*/ 875792 h 6738112"/>
              <a:gd name="connsiteX10" fmla="*/ 8853424 w 8926576"/>
              <a:gd name="connsiteY10" fmla="*/ 1680464 h 6738112"/>
              <a:gd name="connsiteX11" fmla="*/ 8426704 w 8926576"/>
              <a:gd name="connsiteY11" fmla="*/ 2180336 h 6738112"/>
              <a:gd name="connsiteX12" fmla="*/ 8768080 w 8926576"/>
              <a:gd name="connsiteY12" fmla="*/ 2838704 h 6738112"/>
              <a:gd name="connsiteX13" fmla="*/ 8426704 w 8926576"/>
              <a:gd name="connsiteY13" fmla="*/ 3875024 h 6738112"/>
              <a:gd name="connsiteX14" fmla="*/ 8707120 w 8926576"/>
              <a:gd name="connsiteY14" fmla="*/ 5301488 h 6738112"/>
              <a:gd name="connsiteX15" fmla="*/ 7719568 w 8926576"/>
              <a:gd name="connsiteY15" fmla="*/ 6289040 h 6738112"/>
              <a:gd name="connsiteX16" fmla="*/ 8512048 w 8926576"/>
              <a:gd name="connsiteY16" fmla="*/ 6666992 h 6738112"/>
              <a:gd name="connsiteX17" fmla="*/ 7195312 w 8926576"/>
              <a:gd name="connsiteY17" fmla="*/ 5898896 h 6738112"/>
              <a:gd name="connsiteX18" fmla="*/ 5244592 w 8926576"/>
              <a:gd name="connsiteY18" fmla="*/ 6545072 h 6738112"/>
              <a:gd name="connsiteX19" fmla="*/ 4147312 w 8926576"/>
              <a:gd name="connsiteY19" fmla="*/ 5776976 h 6738112"/>
              <a:gd name="connsiteX20" fmla="*/ 2586736 w 8926576"/>
              <a:gd name="connsiteY20" fmla="*/ 6240272 h 6738112"/>
              <a:gd name="connsiteX21" fmla="*/ 1867408 w 8926576"/>
              <a:gd name="connsiteY21" fmla="*/ 5618480 h 6738112"/>
              <a:gd name="connsiteX22" fmla="*/ 1355344 w 8926576"/>
              <a:gd name="connsiteY22" fmla="*/ 6154928 h 6738112"/>
              <a:gd name="connsiteX23" fmla="*/ 806704 w 8926576"/>
              <a:gd name="connsiteY23" fmla="*/ 5947664 h 6738112"/>
              <a:gd name="connsiteX24" fmla="*/ 306832 w 8926576"/>
              <a:gd name="connsiteY24" fmla="*/ 6545072 h 6738112"/>
              <a:gd name="connsiteX25" fmla="*/ 1001776 w 8926576"/>
              <a:gd name="connsiteY25" fmla="*/ 6532880 h 6738112"/>
              <a:gd name="connsiteX26" fmla="*/ 245872 w 8926576"/>
              <a:gd name="connsiteY26" fmla="*/ 5313680 h 6738112"/>
              <a:gd name="connsiteX27" fmla="*/ 367792 w 8926576"/>
              <a:gd name="connsiteY27" fmla="*/ 4935728 h 6738112"/>
              <a:gd name="connsiteX28" fmla="*/ 111760 w 8926576"/>
              <a:gd name="connsiteY28" fmla="*/ 4423664 h 6738112"/>
              <a:gd name="connsiteX29" fmla="*/ 319024 w 8926576"/>
              <a:gd name="connsiteY29" fmla="*/ 3960368 h 6738112"/>
              <a:gd name="connsiteX30" fmla="*/ 258064 w 8926576"/>
              <a:gd name="connsiteY30" fmla="*/ 2582672 h 6738112"/>
              <a:gd name="connsiteX31" fmla="*/ 2032 w 8926576"/>
              <a:gd name="connsiteY31" fmla="*/ 2107184 h 6738112"/>
              <a:gd name="connsiteX32" fmla="*/ 270256 w 8926576"/>
              <a:gd name="connsiteY32" fmla="*/ 1302512 h 67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26576" h="6738112">
                <a:moveTo>
                  <a:pt x="270256" y="1302512"/>
                </a:moveTo>
                <a:cubicBezTo>
                  <a:pt x="377952" y="1064768"/>
                  <a:pt x="394208" y="690880"/>
                  <a:pt x="648208" y="680720"/>
                </a:cubicBezTo>
                <a:cubicBezTo>
                  <a:pt x="902208" y="670560"/>
                  <a:pt x="1381760" y="1257808"/>
                  <a:pt x="1794256" y="1241552"/>
                </a:cubicBezTo>
                <a:cubicBezTo>
                  <a:pt x="2206752" y="1225296"/>
                  <a:pt x="2670048" y="599440"/>
                  <a:pt x="3123184" y="583184"/>
                </a:cubicBezTo>
                <a:cubicBezTo>
                  <a:pt x="3576320" y="566928"/>
                  <a:pt x="4157472" y="1160272"/>
                  <a:pt x="4513072" y="1144016"/>
                </a:cubicBezTo>
                <a:cubicBezTo>
                  <a:pt x="4868672" y="1127760"/>
                  <a:pt x="4795520" y="501904"/>
                  <a:pt x="5256784" y="485648"/>
                </a:cubicBezTo>
                <a:cubicBezTo>
                  <a:pt x="5718048" y="469392"/>
                  <a:pt x="6705600" y="1064768"/>
                  <a:pt x="7280656" y="1046480"/>
                </a:cubicBezTo>
                <a:cubicBezTo>
                  <a:pt x="7855712" y="1028192"/>
                  <a:pt x="8487664" y="536448"/>
                  <a:pt x="8707120" y="375920"/>
                </a:cubicBezTo>
                <a:cubicBezTo>
                  <a:pt x="8926576" y="215392"/>
                  <a:pt x="8633968" y="0"/>
                  <a:pt x="8597392" y="83312"/>
                </a:cubicBezTo>
                <a:cubicBezTo>
                  <a:pt x="8560816" y="166624"/>
                  <a:pt x="8444992" y="609600"/>
                  <a:pt x="8487664" y="875792"/>
                </a:cubicBezTo>
                <a:cubicBezTo>
                  <a:pt x="8530336" y="1141984"/>
                  <a:pt x="8863584" y="1463040"/>
                  <a:pt x="8853424" y="1680464"/>
                </a:cubicBezTo>
                <a:cubicBezTo>
                  <a:pt x="8843264" y="1897888"/>
                  <a:pt x="8440928" y="1987296"/>
                  <a:pt x="8426704" y="2180336"/>
                </a:cubicBezTo>
                <a:cubicBezTo>
                  <a:pt x="8412480" y="2373376"/>
                  <a:pt x="8768080" y="2556256"/>
                  <a:pt x="8768080" y="2838704"/>
                </a:cubicBezTo>
                <a:cubicBezTo>
                  <a:pt x="8768080" y="3121152"/>
                  <a:pt x="8436864" y="3464560"/>
                  <a:pt x="8426704" y="3875024"/>
                </a:cubicBezTo>
                <a:cubicBezTo>
                  <a:pt x="8416544" y="4285488"/>
                  <a:pt x="8824976" y="4899152"/>
                  <a:pt x="8707120" y="5301488"/>
                </a:cubicBezTo>
                <a:cubicBezTo>
                  <a:pt x="8589264" y="5703824"/>
                  <a:pt x="7752080" y="6061456"/>
                  <a:pt x="7719568" y="6289040"/>
                </a:cubicBezTo>
                <a:cubicBezTo>
                  <a:pt x="7687056" y="6516624"/>
                  <a:pt x="8599424" y="6732016"/>
                  <a:pt x="8512048" y="6666992"/>
                </a:cubicBezTo>
                <a:cubicBezTo>
                  <a:pt x="8424672" y="6601968"/>
                  <a:pt x="7739888" y="5919216"/>
                  <a:pt x="7195312" y="5898896"/>
                </a:cubicBezTo>
                <a:cubicBezTo>
                  <a:pt x="6650736" y="5878576"/>
                  <a:pt x="5752592" y="6565392"/>
                  <a:pt x="5244592" y="6545072"/>
                </a:cubicBezTo>
                <a:cubicBezTo>
                  <a:pt x="4736592" y="6524752"/>
                  <a:pt x="4590288" y="5827776"/>
                  <a:pt x="4147312" y="5776976"/>
                </a:cubicBezTo>
                <a:cubicBezTo>
                  <a:pt x="3704336" y="5726176"/>
                  <a:pt x="2966720" y="6266688"/>
                  <a:pt x="2586736" y="6240272"/>
                </a:cubicBezTo>
                <a:cubicBezTo>
                  <a:pt x="2206752" y="6213856"/>
                  <a:pt x="2072640" y="5632704"/>
                  <a:pt x="1867408" y="5618480"/>
                </a:cubicBezTo>
                <a:cubicBezTo>
                  <a:pt x="1662176" y="5604256"/>
                  <a:pt x="1532128" y="6100064"/>
                  <a:pt x="1355344" y="6154928"/>
                </a:cubicBezTo>
                <a:cubicBezTo>
                  <a:pt x="1178560" y="6209792"/>
                  <a:pt x="981456" y="5882640"/>
                  <a:pt x="806704" y="5947664"/>
                </a:cubicBezTo>
                <a:cubicBezTo>
                  <a:pt x="631952" y="6012688"/>
                  <a:pt x="274320" y="6447536"/>
                  <a:pt x="306832" y="6545072"/>
                </a:cubicBezTo>
                <a:cubicBezTo>
                  <a:pt x="339344" y="6642608"/>
                  <a:pt x="1011936" y="6738112"/>
                  <a:pt x="1001776" y="6532880"/>
                </a:cubicBezTo>
                <a:cubicBezTo>
                  <a:pt x="991616" y="6327648"/>
                  <a:pt x="351536" y="5579872"/>
                  <a:pt x="245872" y="5313680"/>
                </a:cubicBezTo>
                <a:cubicBezTo>
                  <a:pt x="140208" y="5047488"/>
                  <a:pt x="390144" y="5084064"/>
                  <a:pt x="367792" y="4935728"/>
                </a:cubicBezTo>
                <a:cubicBezTo>
                  <a:pt x="345440" y="4787392"/>
                  <a:pt x="119888" y="4586224"/>
                  <a:pt x="111760" y="4423664"/>
                </a:cubicBezTo>
                <a:cubicBezTo>
                  <a:pt x="103632" y="4261104"/>
                  <a:pt x="294640" y="4267200"/>
                  <a:pt x="319024" y="3960368"/>
                </a:cubicBezTo>
                <a:cubicBezTo>
                  <a:pt x="343408" y="3653536"/>
                  <a:pt x="310896" y="2891536"/>
                  <a:pt x="258064" y="2582672"/>
                </a:cubicBezTo>
                <a:cubicBezTo>
                  <a:pt x="205232" y="2273808"/>
                  <a:pt x="0" y="2318512"/>
                  <a:pt x="2032" y="2107184"/>
                </a:cubicBezTo>
                <a:cubicBezTo>
                  <a:pt x="4064" y="1895856"/>
                  <a:pt x="162560" y="1540256"/>
                  <a:pt x="270256" y="130251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3050"/>
            <a:ext cx="5357818" cy="34290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lgn="ctr">
              <a:buNone/>
            </a:pPr>
            <a:r>
              <a:rPr lang="vi-VN" dirty="0"/>
              <a:t>LEGENDA O ATLANTIDI</a:t>
            </a:r>
            <a:endParaRPr lang="sr-Latn-RS" dirty="0">
              <a:latin typeface="Comic Sans MS" pitchFamily="66" charset="0"/>
            </a:endParaRPr>
          </a:p>
          <a:p>
            <a:r>
              <a:rPr lang="vi-VN" dirty="0"/>
              <a:t>Postoje dve pretpostavke o njenom nastanku.Prva je da se Atlantida, za kojom čitav svet i danas traga, nalazila upravo na Santoriniju jer je po Platonu imala oblik koncentričnih krugova, što u potpunosti odgovara nekadašnjem Santoriniju.Takođe,postoje dokazi da je na Santoriniju živela izuzetno napredna civilizacija za to doba i veruje se da je zbog toga eksplozija vulkana razlog njenog naglog nestajanja i uništenja.</a:t>
            </a:r>
            <a:endParaRPr lang="en-US" dirty="0"/>
          </a:p>
        </p:txBody>
      </p:sp>
      <p:pic>
        <p:nvPicPr>
          <p:cNvPr id="4" name="Picture 3" descr="131ce7f2-814f-49f5-8eb7-d7a830584atlantida 3.jpg"/>
          <p:cNvPicPr>
            <a:picLocks noChangeAspect="1"/>
          </p:cNvPicPr>
          <p:nvPr/>
        </p:nvPicPr>
        <p:blipFill>
          <a:blip r:embed="rId2"/>
          <a:stretch>
            <a:fillRect/>
          </a:stretch>
        </p:blipFill>
        <p:spPr>
          <a:xfrm>
            <a:off x="5286380" y="-1"/>
            <a:ext cx="3857620" cy="2160267"/>
          </a:xfrm>
          <a:prstGeom prst="rect">
            <a:avLst/>
          </a:prstGeom>
        </p:spPr>
      </p:pic>
      <p:pic>
        <p:nvPicPr>
          <p:cNvPr id="5" name="Picture 4" descr="atlantida2.jpg"/>
          <p:cNvPicPr>
            <a:picLocks noChangeAspect="1"/>
          </p:cNvPicPr>
          <p:nvPr/>
        </p:nvPicPr>
        <p:blipFill>
          <a:blip r:embed="rId3"/>
          <a:stretch>
            <a:fillRect/>
          </a:stretch>
        </p:blipFill>
        <p:spPr>
          <a:xfrm>
            <a:off x="5286380" y="2143115"/>
            <a:ext cx="3857620" cy="2411013"/>
          </a:xfrm>
          <a:prstGeom prst="rect">
            <a:avLst/>
          </a:prstGeom>
        </p:spPr>
      </p:pic>
      <p:pic>
        <p:nvPicPr>
          <p:cNvPr id="6" name="Picture 5" descr="atlantida.jpg"/>
          <p:cNvPicPr>
            <a:picLocks noChangeAspect="1"/>
          </p:cNvPicPr>
          <p:nvPr/>
        </p:nvPicPr>
        <p:blipFill>
          <a:blip r:embed="rId4"/>
          <a:stretch>
            <a:fillRect/>
          </a:stretch>
        </p:blipFill>
        <p:spPr>
          <a:xfrm>
            <a:off x="5286380" y="4469739"/>
            <a:ext cx="3857620" cy="2388261"/>
          </a:xfrm>
          <a:prstGeom prst="rect">
            <a:avLst/>
          </a:prstGeom>
        </p:spPr>
      </p:pic>
      <p:sp>
        <p:nvSpPr>
          <p:cNvPr id="7" name="4-Point Star 6"/>
          <p:cNvSpPr/>
          <p:nvPr/>
        </p:nvSpPr>
        <p:spPr>
          <a:xfrm>
            <a:off x="428596" y="571480"/>
            <a:ext cx="928694" cy="928694"/>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4-Point Star 7"/>
          <p:cNvSpPr/>
          <p:nvPr/>
        </p:nvSpPr>
        <p:spPr>
          <a:xfrm>
            <a:off x="1357290" y="285728"/>
            <a:ext cx="714380" cy="642942"/>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4-Point Star 8"/>
          <p:cNvSpPr/>
          <p:nvPr/>
        </p:nvSpPr>
        <p:spPr>
          <a:xfrm>
            <a:off x="285720" y="5715016"/>
            <a:ext cx="928694" cy="928694"/>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4-Point Star 9"/>
          <p:cNvSpPr/>
          <p:nvPr/>
        </p:nvSpPr>
        <p:spPr>
          <a:xfrm>
            <a:off x="3786182" y="5857892"/>
            <a:ext cx="642942" cy="571504"/>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4-Point Star 10"/>
          <p:cNvSpPr/>
          <p:nvPr/>
        </p:nvSpPr>
        <p:spPr>
          <a:xfrm>
            <a:off x="3571868" y="285728"/>
            <a:ext cx="785818" cy="714380"/>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4-Point Star 11"/>
          <p:cNvSpPr/>
          <p:nvPr/>
        </p:nvSpPr>
        <p:spPr>
          <a:xfrm>
            <a:off x="1214414" y="5429264"/>
            <a:ext cx="785818" cy="714380"/>
          </a:xfrm>
          <a:prstGeom prst="star4">
            <a:avLst>
              <a:gd name="adj" fmla="val 159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4-Point Star 12"/>
          <p:cNvSpPr/>
          <p:nvPr/>
        </p:nvSpPr>
        <p:spPr>
          <a:xfrm>
            <a:off x="2643174" y="785794"/>
            <a:ext cx="642942" cy="571504"/>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4-Point Star 13"/>
          <p:cNvSpPr/>
          <p:nvPr/>
        </p:nvSpPr>
        <p:spPr>
          <a:xfrm>
            <a:off x="4143372" y="5143512"/>
            <a:ext cx="928694" cy="928694"/>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360"/>
                                          </p:val>
                                        </p:tav>
                                        <p:tav tm="100000">
                                          <p:val>
                                            <p:fltVal val="0"/>
                                          </p:val>
                                        </p:tav>
                                      </p:tavLst>
                                    </p:anim>
                                    <p:animEffect transition="in" filter="fade">
                                      <p:cBhvr>
                                        <p:cTn id="10" dur="20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2000"/>
                                        <p:tgtEl>
                                          <p:spTgt spid="3">
                                            <p:txEl>
                                              <p:pRg st="0" end="0"/>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2" dur="2000"/>
                                        <p:tgtEl>
                                          <p:spTgt spid="3">
                                            <p:txEl>
                                              <p:pRg st="1" end="1"/>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style.rotation</p:attrName>
                                        </p:attrNameLst>
                                      </p:cBhvr>
                                      <p:tavLst>
                                        <p:tav tm="0">
                                          <p:val>
                                            <p:fltVal val="360"/>
                                          </p:val>
                                        </p:tav>
                                        <p:tav tm="100000">
                                          <p:val>
                                            <p:fltVal val="0"/>
                                          </p:val>
                                        </p:tav>
                                      </p:tavLst>
                                    </p:anim>
                                    <p:animEffect transition="in" filter="fade">
                                      <p:cBhvr>
                                        <p:cTn id="28" dur="2000"/>
                                        <p:tgtEl>
                                          <p:spTgt spid="4"/>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style.rotation</p:attrName>
                                        </p:attrNameLst>
                                      </p:cBhvr>
                                      <p:tavLst>
                                        <p:tav tm="0">
                                          <p:val>
                                            <p:fltVal val="360"/>
                                          </p:val>
                                        </p:tav>
                                        <p:tav tm="100000">
                                          <p:val>
                                            <p:fltVal val="0"/>
                                          </p:val>
                                        </p:tav>
                                      </p:tavLst>
                                    </p:anim>
                                    <p:animEffect transition="in" filter="fade">
                                      <p:cBhvr>
                                        <p:cTn id="34" dur="2000"/>
                                        <p:tgtEl>
                                          <p:spTgt spid="5"/>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000" fill="hold"/>
                                        <p:tgtEl>
                                          <p:spTgt spid="6"/>
                                        </p:tgtEl>
                                        <p:attrNameLst>
                                          <p:attrName>ppt_w</p:attrName>
                                        </p:attrNameLst>
                                      </p:cBhvr>
                                      <p:tavLst>
                                        <p:tav tm="0">
                                          <p:val>
                                            <p:fltVal val="0"/>
                                          </p:val>
                                        </p:tav>
                                        <p:tav tm="100000">
                                          <p:val>
                                            <p:strVal val="#ppt_w"/>
                                          </p:val>
                                        </p:tav>
                                      </p:tavLst>
                                    </p:anim>
                                    <p:anim calcmode="lin" valueType="num">
                                      <p:cBhvr>
                                        <p:cTn id="38" dur="2000" fill="hold"/>
                                        <p:tgtEl>
                                          <p:spTgt spid="6"/>
                                        </p:tgtEl>
                                        <p:attrNameLst>
                                          <p:attrName>ppt_h</p:attrName>
                                        </p:attrNameLst>
                                      </p:cBhvr>
                                      <p:tavLst>
                                        <p:tav tm="0">
                                          <p:val>
                                            <p:fltVal val="0"/>
                                          </p:val>
                                        </p:tav>
                                        <p:tav tm="100000">
                                          <p:val>
                                            <p:strVal val="#ppt_h"/>
                                          </p:val>
                                        </p:tav>
                                      </p:tavLst>
                                    </p:anim>
                                    <p:anim calcmode="lin" valueType="num">
                                      <p:cBhvr>
                                        <p:cTn id="39" dur="2000" fill="hold"/>
                                        <p:tgtEl>
                                          <p:spTgt spid="6"/>
                                        </p:tgtEl>
                                        <p:attrNameLst>
                                          <p:attrName>style.rotation</p:attrName>
                                        </p:attrNameLst>
                                      </p:cBhvr>
                                      <p:tavLst>
                                        <p:tav tm="0">
                                          <p:val>
                                            <p:fltVal val="360"/>
                                          </p:val>
                                        </p:tav>
                                        <p:tav tm="100000">
                                          <p:val>
                                            <p:fltVal val="0"/>
                                          </p:val>
                                        </p:tav>
                                      </p:tavLst>
                                    </p:anim>
                                    <p:animEffect transition="in" filter="fade">
                                      <p:cBhvr>
                                        <p:cTn id="40" dur="2000"/>
                                        <p:tgtEl>
                                          <p:spTgt spid="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000" fill="hold"/>
                                        <p:tgtEl>
                                          <p:spTgt spid="7"/>
                                        </p:tgtEl>
                                        <p:attrNameLst>
                                          <p:attrName>ppt_w</p:attrName>
                                        </p:attrNameLst>
                                      </p:cBhvr>
                                      <p:tavLst>
                                        <p:tav tm="0">
                                          <p:val>
                                            <p:fltVal val="0"/>
                                          </p:val>
                                        </p:tav>
                                        <p:tav tm="100000">
                                          <p:val>
                                            <p:strVal val="#ppt_w"/>
                                          </p:val>
                                        </p:tav>
                                      </p:tavLst>
                                    </p:anim>
                                    <p:anim calcmode="lin" valueType="num">
                                      <p:cBhvr>
                                        <p:cTn id="44" dur="2000" fill="hold"/>
                                        <p:tgtEl>
                                          <p:spTgt spid="7"/>
                                        </p:tgtEl>
                                        <p:attrNameLst>
                                          <p:attrName>ppt_h</p:attrName>
                                        </p:attrNameLst>
                                      </p:cBhvr>
                                      <p:tavLst>
                                        <p:tav tm="0">
                                          <p:val>
                                            <p:fltVal val="0"/>
                                          </p:val>
                                        </p:tav>
                                        <p:tav tm="100000">
                                          <p:val>
                                            <p:strVal val="#ppt_h"/>
                                          </p:val>
                                        </p:tav>
                                      </p:tavLst>
                                    </p:anim>
                                    <p:anim calcmode="lin" valueType="num">
                                      <p:cBhvr>
                                        <p:cTn id="45" dur="2000" fill="hold"/>
                                        <p:tgtEl>
                                          <p:spTgt spid="7"/>
                                        </p:tgtEl>
                                        <p:attrNameLst>
                                          <p:attrName>style.rotation</p:attrName>
                                        </p:attrNameLst>
                                      </p:cBhvr>
                                      <p:tavLst>
                                        <p:tav tm="0">
                                          <p:val>
                                            <p:fltVal val="360"/>
                                          </p:val>
                                        </p:tav>
                                        <p:tav tm="100000">
                                          <p:val>
                                            <p:fltVal val="0"/>
                                          </p:val>
                                        </p:tav>
                                      </p:tavLst>
                                    </p:anim>
                                    <p:animEffect transition="in" filter="fade">
                                      <p:cBhvr>
                                        <p:cTn id="46" dur="2000"/>
                                        <p:tgtEl>
                                          <p:spTgt spid="7"/>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2000" fill="hold"/>
                                        <p:tgtEl>
                                          <p:spTgt spid="8"/>
                                        </p:tgtEl>
                                        <p:attrNameLst>
                                          <p:attrName>ppt_w</p:attrName>
                                        </p:attrNameLst>
                                      </p:cBhvr>
                                      <p:tavLst>
                                        <p:tav tm="0">
                                          <p:val>
                                            <p:fltVal val="0"/>
                                          </p:val>
                                        </p:tav>
                                        <p:tav tm="100000">
                                          <p:val>
                                            <p:strVal val="#ppt_w"/>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 calcmode="lin" valueType="num">
                                      <p:cBhvr>
                                        <p:cTn id="51" dur="2000" fill="hold"/>
                                        <p:tgtEl>
                                          <p:spTgt spid="8"/>
                                        </p:tgtEl>
                                        <p:attrNameLst>
                                          <p:attrName>style.rotation</p:attrName>
                                        </p:attrNameLst>
                                      </p:cBhvr>
                                      <p:tavLst>
                                        <p:tav tm="0">
                                          <p:val>
                                            <p:fltVal val="360"/>
                                          </p:val>
                                        </p:tav>
                                        <p:tav tm="100000">
                                          <p:val>
                                            <p:fltVal val="0"/>
                                          </p:val>
                                        </p:tav>
                                      </p:tavLst>
                                    </p:anim>
                                    <p:animEffect transition="in" filter="fade">
                                      <p:cBhvr>
                                        <p:cTn id="52" dur="2000"/>
                                        <p:tgtEl>
                                          <p:spTgt spid="8"/>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2000" fill="hold"/>
                                        <p:tgtEl>
                                          <p:spTgt spid="9"/>
                                        </p:tgtEl>
                                        <p:attrNameLst>
                                          <p:attrName>ppt_w</p:attrName>
                                        </p:attrNameLst>
                                      </p:cBhvr>
                                      <p:tavLst>
                                        <p:tav tm="0">
                                          <p:val>
                                            <p:fltVal val="0"/>
                                          </p:val>
                                        </p:tav>
                                        <p:tav tm="100000">
                                          <p:val>
                                            <p:strVal val="#ppt_w"/>
                                          </p:val>
                                        </p:tav>
                                      </p:tavLst>
                                    </p:anim>
                                    <p:anim calcmode="lin" valueType="num">
                                      <p:cBhvr>
                                        <p:cTn id="56" dur="2000" fill="hold"/>
                                        <p:tgtEl>
                                          <p:spTgt spid="9"/>
                                        </p:tgtEl>
                                        <p:attrNameLst>
                                          <p:attrName>ppt_h</p:attrName>
                                        </p:attrNameLst>
                                      </p:cBhvr>
                                      <p:tavLst>
                                        <p:tav tm="0">
                                          <p:val>
                                            <p:fltVal val="0"/>
                                          </p:val>
                                        </p:tav>
                                        <p:tav tm="100000">
                                          <p:val>
                                            <p:strVal val="#ppt_h"/>
                                          </p:val>
                                        </p:tav>
                                      </p:tavLst>
                                    </p:anim>
                                    <p:anim calcmode="lin" valueType="num">
                                      <p:cBhvr>
                                        <p:cTn id="57" dur="2000" fill="hold"/>
                                        <p:tgtEl>
                                          <p:spTgt spid="9"/>
                                        </p:tgtEl>
                                        <p:attrNameLst>
                                          <p:attrName>style.rotation</p:attrName>
                                        </p:attrNameLst>
                                      </p:cBhvr>
                                      <p:tavLst>
                                        <p:tav tm="0">
                                          <p:val>
                                            <p:fltVal val="360"/>
                                          </p:val>
                                        </p:tav>
                                        <p:tav tm="100000">
                                          <p:val>
                                            <p:fltVal val="0"/>
                                          </p:val>
                                        </p:tav>
                                      </p:tavLst>
                                    </p:anim>
                                    <p:animEffect transition="in" filter="fade">
                                      <p:cBhvr>
                                        <p:cTn id="58" dur="2000"/>
                                        <p:tgtEl>
                                          <p:spTgt spid="9"/>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2000" fill="hold"/>
                                        <p:tgtEl>
                                          <p:spTgt spid="10"/>
                                        </p:tgtEl>
                                        <p:attrNameLst>
                                          <p:attrName>ppt_w</p:attrName>
                                        </p:attrNameLst>
                                      </p:cBhvr>
                                      <p:tavLst>
                                        <p:tav tm="0">
                                          <p:val>
                                            <p:fltVal val="0"/>
                                          </p:val>
                                        </p:tav>
                                        <p:tav tm="100000">
                                          <p:val>
                                            <p:strVal val="#ppt_w"/>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 calcmode="lin" valueType="num">
                                      <p:cBhvr>
                                        <p:cTn id="63" dur="2000" fill="hold"/>
                                        <p:tgtEl>
                                          <p:spTgt spid="10"/>
                                        </p:tgtEl>
                                        <p:attrNameLst>
                                          <p:attrName>style.rotation</p:attrName>
                                        </p:attrNameLst>
                                      </p:cBhvr>
                                      <p:tavLst>
                                        <p:tav tm="0">
                                          <p:val>
                                            <p:fltVal val="360"/>
                                          </p:val>
                                        </p:tav>
                                        <p:tav tm="100000">
                                          <p:val>
                                            <p:fltVal val="0"/>
                                          </p:val>
                                        </p:tav>
                                      </p:tavLst>
                                    </p:anim>
                                    <p:animEffect transition="in" filter="fade">
                                      <p:cBhvr>
                                        <p:cTn id="64" dur="2000"/>
                                        <p:tgtEl>
                                          <p:spTgt spid="10"/>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000" fill="hold"/>
                                        <p:tgtEl>
                                          <p:spTgt spid="11"/>
                                        </p:tgtEl>
                                        <p:attrNameLst>
                                          <p:attrName>ppt_w</p:attrName>
                                        </p:attrNameLst>
                                      </p:cBhvr>
                                      <p:tavLst>
                                        <p:tav tm="0">
                                          <p:val>
                                            <p:fltVal val="0"/>
                                          </p:val>
                                        </p:tav>
                                        <p:tav tm="100000">
                                          <p:val>
                                            <p:strVal val="#ppt_w"/>
                                          </p:val>
                                        </p:tav>
                                      </p:tavLst>
                                    </p:anim>
                                    <p:anim calcmode="lin" valueType="num">
                                      <p:cBhvr>
                                        <p:cTn id="68" dur="2000" fill="hold"/>
                                        <p:tgtEl>
                                          <p:spTgt spid="11"/>
                                        </p:tgtEl>
                                        <p:attrNameLst>
                                          <p:attrName>ppt_h</p:attrName>
                                        </p:attrNameLst>
                                      </p:cBhvr>
                                      <p:tavLst>
                                        <p:tav tm="0">
                                          <p:val>
                                            <p:fltVal val="0"/>
                                          </p:val>
                                        </p:tav>
                                        <p:tav tm="100000">
                                          <p:val>
                                            <p:strVal val="#ppt_h"/>
                                          </p:val>
                                        </p:tav>
                                      </p:tavLst>
                                    </p:anim>
                                    <p:anim calcmode="lin" valueType="num">
                                      <p:cBhvr>
                                        <p:cTn id="69" dur="2000" fill="hold"/>
                                        <p:tgtEl>
                                          <p:spTgt spid="11"/>
                                        </p:tgtEl>
                                        <p:attrNameLst>
                                          <p:attrName>style.rotation</p:attrName>
                                        </p:attrNameLst>
                                      </p:cBhvr>
                                      <p:tavLst>
                                        <p:tav tm="0">
                                          <p:val>
                                            <p:fltVal val="360"/>
                                          </p:val>
                                        </p:tav>
                                        <p:tav tm="100000">
                                          <p:val>
                                            <p:fltVal val="0"/>
                                          </p:val>
                                        </p:tav>
                                      </p:tavLst>
                                    </p:anim>
                                    <p:animEffect transition="in" filter="fade">
                                      <p:cBhvr>
                                        <p:cTn id="70" dur="2000"/>
                                        <p:tgtEl>
                                          <p:spTgt spid="11"/>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2000" fill="hold"/>
                                        <p:tgtEl>
                                          <p:spTgt spid="12"/>
                                        </p:tgtEl>
                                        <p:attrNameLst>
                                          <p:attrName>ppt_w</p:attrName>
                                        </p:attrNameLst>
                                      </p:cBhvr>
                                      <p:tavLst>
                                        <p:tav tm="0">
                                          <p:val>
                                            <p:fltVal val="0"/>
                                          </p:val>
                                        </p:tav>
                                        <p:tav tm="100000">
                                          <p:val>
                                            <p:strVal val="#ppt_w"/>
                                          </p:val>
                                        </p:tav>
                                      </p:tavLst>
                                    </p:anim>
                                    <p:anim calcmode="lin" valueType="num">
                                      <p:cBhvr>
                                        <p:cTn id="74" dur="2000" fill="hold"/>
                                        <p:tgtEl>
                                          <p:spTgt spid="12"/>
                                        </p:tgtEl>
                                        <p:attrNameLst>
                                          <p:attrName>ppt_h</p:attrName>
                                        </p:attrNameLst>
                                      </p:cBhvr>
                                      <p:tavLst>
                                        <p:tav tm="0">
                                          <p:val>
                                            <p:fltVal val="0"/>
                                          </p:val>
                                        </p:tav>
                                        <p:tav tm="100000">
                                          <p:val>
                                            <p:strVal val="#ppt_h"/>
                                          </p:val>
                                        </p:tav>
                                      </p:tavLst>
                                    </p:anim>
                                    <p:anim calcmode="lin" valueType="num">
                                      <p:cBhvr>
                                        <p:cTn id="75" dur="2000" fill="hold"/>
                                        <p:tgtEl>
                                          <p:spTgt spid="12"/>
                                        </p:tgtEl>
                                        <p:attrNameLst>
                                          <p:attrName>style.rotation</p:attrName>
                                        </p:attrNameLst>
                                      </p:cBhvr>
                                      <p:tavLst>
                                        <p:tav tm="0">
                                          <p:val>
                                            <p:fltVal val="360"/>
                                          </p:val>
                                        </p:tav>
                                        <p:tav tm="100000">
                                          <p:val>
                                            <p:fltVal val="0"/>
                                          </p:val>
                                        </p:tav>
                                      </p:tavLst>
                                    </p:anim>
                                    <p:animEffect transition="in" filter="fade">
                                      <p:cBhvr>
                                        <p:cTn id="76" dur="2000"/>
                                        <p:tgtEl>
                                          <p:spTgt spid="12"/>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2000" fill="hold"/>
                                        <p:tgtEl>
                                          <p:spTgt spid="13"/>
                                        </p:tgtEl>
                                        <p:attrNameLst>
                                          <p:attrName>ppt_w</p:attrName>
                                        </p:attrNameLst>
                                      </p:cBhvr>
                                      <p:tavLst>
                                        <p:tav tm="0">
                                          <p:val>
                                            <p:fltVal val="0"/>
                                          </p:val>
                                        </p:tav>
                                        <p:tav tm="100000">
                                          <p:val>
                                            <p:strVal val="#ppt_w"/>
                                          </p:val>
                                        </p:tav>
                                      </p:tavLst>
                                    </p:anim>
                                    <p:anim calcmode="lin" valueType="num">
                                      <p:cBhvr>
                                        <p:cTn id="80" dur="2000" fill="hold"/>
                                        <p:tgtEl>
                                          <p:spTgt spid="13"/>
                                        </p:tgtEl>
                                        <p:attrNameLst>
                                          <p:attrName>ppt_h</p:attrName>
                                        </p:attrNameLst>
                                      </p:cBhvr>
                                      <p:tavLst>
                                        <p:tav tm="0">
                                          <p:val>
                                            <p:fltVal val="0"/>
                                          </p:val>
                                        </p:tav>
                                        <p:tav tm="100000">
                                          <p:val>
                                            <p:strVal val="#ppt_h"/>
                                          </p:val>
                                        </p:tav>
                                      </p:tavLst>
                                    </p:anim>
                                    <p:anim calcmode="lin" valueType="num">
                                      <p:cBhvr>
                                        <p:cTn id="81" dur="2000" fill="hold"/>
                                        <p:tgtEl>
                                          <p:spTgt spid="13"/>
                                        </p:tgtEl>
                                        <p:attrNameLst>
                                          <p:attrName>style.rotation</p:attrName>
                                        </p:attrNameLst>
                                      </p:cBhvr>
                                      <p:tavLst>
                                        <p:tav tm="0">
                                          <p:val>
                                            <p:fltVal val="360"/>
                                          </p:val>
                                        </p:tav>
                                        <p:tav tm="100000">
                                          <p:val>
                                            <p:fltVal val="0"/>
                                          </p:val>
                                        </p:tav>
                                      </p:tavLst>
                                    </p:anim>
                                    <p:animEffect transition="in" filter="fade">
                                      <p:cBhvr>
                                        <p:cTn id="82" dur="2000"/>
                                        <p:tgtEl>
                                          <p:spTgt spid="13"/>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000" fill="hold"/>
                                        <p:tgtEl>
                                          <p:spTgt spid="14"/>
                                        </p:tgtEl>
                                        <p:attrNameLst>
                                          <p:attrName>ppt_w</p:attrName>
                                        </p:attrNameLst>
                                      </p:cBhvr>
                                      <p:tavLst>
                                        <p:tav tm="0">
                                          <p:val>
                                            <p:fltVal val="0"/>
                                          </p:val>
                                        </p:tav>
                                        <p:tav tm="100000">
                                          <p:val>
                                            <p:strVal val="#ppt_w"/>
                                          </p:val>
                                        </p:tav>
                                      </p:tavLst>
                                    </p:anim>
                                    <p:anim calcmode="lin" valueType="num">
                                      <p:cBhvr>
                                        <p:cTn id="86" dur="2000" fill="hold"/>
                                        <p:tgtEl>
                                          <p:spTgt spid="14"/>
                                        </p:tgtEl>
                                        <p:attrNameLst>
                                          <p:attrName>ppt_h</p:attrName>
                                        </p:attrNameLst>
                                      </p:cBhvr>
                                      <p:tavLst>
                                        <p:tav tm="0">
                                          <p:val>
                                            <p:fltVal val="0"/>
                                          </p:val>
                                        </p:tav>
                                        <p:tav tm="100000">
                                          <p:val>
                                            <p:strVal val="#ppt_h"/>
                                          </p:val>
                                        </p:tav>
                                      </p:tavLst>
                                    </p:anim>
                                    <p:anim calcmode="lin" valueType="num">
                                      <p:cBhvr>
                                        <p:cTn id="87" dur="2000" fill="hold"/>
                                        <p:tgtEl>
                                          <p:spTgt spid="14"/>
                                        </p:tgtEl>
                                        <p:attrNameLst>
                                          <p:attrName>style.rotation</p:attrName>
                                        </p:attrNameLst>
                                      </p:cBhvr>
                                      <p:tavLst>
                                        <p:tav tm="0">
                                          <p:val>
                                            <p:fltVal val="360"/>
                                          </p:val>
                                        </p:tav>
                                        <p:tav tm="100000">
                                          <p:val>
                                            <p:fltVal val="0"/>
                                          </p:val>
                                        </p:tav>
                                      </p:tavLst>
                                    </p:anim>
                                    <p:animEffect transition="in" filter="fade">
                                      <p:cBhvr>
                                        <p:cTn id="8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826594">
            <a:off x="1975956" y="2089382"/>
            <a:ext cx="5043494" cy="3554419"/>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vi-VN" dirty="0"/>
              <a:t>Druga pretpostavka je da je Atlantida bila na Kritu. Krit je, takođe, imao vrlo naprednu civilizaciju, koju mi danas poznajemo kao Minojsku.Danas na Kritu postoje geološki dokazi da je ovo ostrvo pogodio ogroman cunami sa severa, i taj udar cunamija se poklapa sa eskplozijom Santorinija. Dakle, postoje vrlo velike šanse da je Santorini, na ovaj ili onaj način, odgovoran za nestanak Atlantide</a:t>
            </a:r>
            <a:endParaRPr lang="en-US" dirty="0"/>
          </a:p>
        </p:txBody>
      </p:sp>
      <p:pic>
        <p:nvPicPr>
          <p:cNvPr id="5" name="Picture 4" descr="f0af5db8-f599-4431-943b-00f0dc96b7b6.jpg"/>
          <p:cNvPicPr>
            <a:picLocks noChangeAspect="1"/>
          </p:cNvPicPr>
          <p:nvPr/>
        </p:nvPicPr>
        <p:blipFill>
          <a:blip r:embed="rId2"/>
          <a:stretch>
            <a:fillRect/>
          </a:stretch>
        </p:blipFill>
        <p:spPr>
          <a:xfrm>
            <a:off x="5572132" y="4591710"/>
            <a:ext cx="3571868" cy="2266289"/>
          </a:xfrm>
          <a:prstGeom prst="rect">
            <a:avLst/>
          </a:prstGeom>
        </p:spPr>
      </p:pic>
      <p:pic>
        <p:nvPicPr>
          <p:cNvPr id="6" name="Picture 5" descr="b69cfbbd-0780-459c-862e-54454519630f.jpg"/>
          <p:cNvPicPr>
            <a:picLocks noChangeAspect="1"/>
          </p:cNvPicPr>
          <p:nvPr/>
        </p:nvPicPr>
        <p:blipFill>
          <a:blip r:embed="rId3"/>
          <a:stretch>
            <a:fillRect/>
          </a:stretch>
        </p:blipFill>
        <p:spPr>
          <a:xfrm>
            <a:off x="0" y="0"/>
            <a:ext cx="3320171" cy="2214554"/>
          </a:xfrm>
          <a:prstGeom prst="rect">
            <a:avLst/>
          </a:prstGeom>
        </p:spPr>
      </p:pic>
      <p:sp>
        <p:nvSpPr>
          <p:cNvPr id="7" name="Right Triangle 6"/>
          <p:cNvSpPr/>
          <p:nvPr/>
        </p:nvSpPr>
        <p:spPr>
          <a:xfrm rot="17864057">
            <a:off x="6377822" y="448476"/>
            <a:ext cx="928694" cy="928694"/>
          </a:xfrm>
          <a:prstGeom prst="r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3000571">
            <a:off x="8333730" y="546997"/>
            <a:ext cx="928694" cy="928694"/>
          </a:xfrm>
          <a:prstGeom prst="r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7715272" y="3214686"/>
            <a:ext cx="928694" cy="928694"/>
          </a:xfrm>
          <a:prstGeom prst="r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7789821">
            <a:off x="348213" y="3146676"/>
            <a:ext cx="928694" cy="714380"/>
          </a:xfrm>
          <a:prstGeom prst="r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0147981">
            <a:off x="1079316" y="5850090"/>
            <a:ext cx="928694" cy="928694"/>
          </a:xfrm>
          <a:prstGeom prst="r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20039450">
            <a:off x="3871340" y="656638"/>
            <a:ext cx="928694" cy="928694"/>
          </a:xfrm>
          <a:prstGeom prst="r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a8ea2b7-16e2-4abd-8124-45927a359ce1.jpg"/>
          <p:cNvPicPr>
            <a:picLocks noChangeAspect="1"/>
          </p:cNvPicPr>
          <p:nvPr/>
        </p:nvPicPr>
        <p:blipFill>
          <a:blip r:embed="rId3"/>
          <a:srcRect l="3765" t="35417" r="3765" b="40625"/>
          <a:stretch>
            <a:fillRect/>
          </a:stretch>
        </p:blipFill>
        <p:spPr>
          <a:xfrm>
            <a:off x="714348" y="785794"/>
            <a:ext cx="7858148" cy="5214974"/>
          </a:xfrm>
          <a:prstGeom prst="rect">
            <a:avLst/>
          </a:prstGeom>
        </p:spPr>
      </p:pic>
      <p:sp>
        <p:nvSpPr>
          <p:cNvPr id="7" name="Chevron 6"/>
          <p:cNvSpPr/>
          <p:nvPr/>
        </p:nvSpPr>
        <p:spPr>
          <a:xfrm>
            <a:off x="1000100" y="285728"/>
            <a:ext cx="857256" cy="357190"/>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10800000">
            <a:off x="1142976" y="6215082"/>
            <a:ext cx="857256" cy="357190"/>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428860" y="285728"/>
            <a:ext cx="857256" cy="357190"/>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4143372" y="285728"/>
            <a:ext cx="857256" cy="357190"/>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5786446" y="285728"/>
            <a:ext cx="857256" cy="357190"/>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7572396" y="285728"/>
            <a:ext cx="857256" cy="357190"/>
          </a:xfrm>
          <a:prstGeom prst="chevr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10800000">
            <a:off x="2643174" y="6215082"/>
            <a:ext cx="857256" cy="357190"/>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0800000">
            <a:off x="4143372" y="6215082"/>
            <a:ext cx="857256" cy="357190"/>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0800000">
            <a:off x="5929322" y="6215082"/>
            <a:ext cx="857256" cy="357190"/>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10800000">
            <a:off x="7500958" y="6215082"/>
            <a:ext cx="857256" cy="357190"/>
          </a:xfrm>
          <a:prstGeom prst="chevr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par>
                                <p:cTn id="20" presetID="43"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
                                        <p:tgtEl>
                                          <p:spTgt spid="7"/>
                                        </p:tgtEl>
                                      </p:cBhvr>
                                    </p:animEffect>
                                    <p:anim calcmode="lin" valueType="num">
                                      <p:cBhvr>
                                        <p:cTn id="23" dur="400" fill="hold"/>
                                        <p:tgtEl>
                                          <p:spTgt spid="7"/>
                                        </p:tgtEl>
                                        <p:attrNameLst>
                                          <p:attrName>ppt_x</p:attrName>
                                        </p:attrNameLst>
                                      </p:cBhvr>
                                      <p:tavLst>
                                        <p:tav tm="0">
                                          <p:val>
                                            <p:strVal val="#ppt_x"/>
                                          </p:val>
                                        </p:tav>
                                        <p:tav tm="100000">
                                          <p:val>
                                            <p:strVal val="#ppt_x"/>
                                          </p:val>
                                        </p:tav>
                                      </p:tavLst>
                                    </p:anim>
                                    <p:anim calcmode="lin" valueType="num">
                                      <p:cBhvr>
                                        <p:cTn id="24" dur="400" fill="hold"/>
                                        <p:tgtEl>
                                          <p:spTgt spid="7"/>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
                                        <p:tgtEl>
                                          <p:spTgt spid="9"/>
                                        </p:tgtEl>
                                      </p:cBhvr>
                                    </p:animEffect>
                                    <p:anim calcmode="lin" valueType="num">
                                      <p:cBhvr>
                                        <p:cTn id="30" dur="400" fill="hold"/>
                                        <p:tgtEl>
                                          <p:spTgt spid="9"/>
                                        </p:tgtEl>
                                        <p:attrNameLst>
                                          <p:attrName>ppt_x</p:attrName>
                                        </p:attrNameLst>
                                      </p:cBhvr>
                                      <p:tavLst>
                                        <p:tav tm="0">
                                          <p:val>
                                            <p:strVal val="#ppt_x"/>
                                          </p:val>
                                        </p:tav>
                                        <p:tav tm="100000">
                                          <p:val>
                                            <p:strVal val="#ppt_x"/>
                                          </p:val>
                                        </p:tav>
                                      </p:tavLst>
                                    </p:anim>
                                    <p:anim calcmode="lin" valueType="num">
                                      <p:cBhvr>
                                        <p:cTn id="31" dur="400" fill="hold"/>
                                        <p:tgtEl>
                                          <p:spTgt spid="9"/>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
                                        <p:tgtEl>
                                          <p:spTgt spid="10"/>
                                        </p:tgtEl>
                                      </p:cBhvr>
                                    </p:animEffect>
                                    <p:anim calcmode="lin" valueType="num">
                                      <p:cBhvr>
                                        <p:cTn id="37" dur="400" fill="hold"/>
                                        <p:tgtEl>
                                          <p:spTgt spid="10"/>
                                        </p:tgtEl>
                                        <p:attrNameLst>
                                          <p:attrName>ppt_x</p:attrName>
                                        </p:attrNameLst>
                                      </p:cBhvr>
                                      <p:tavLst>
                                        <p:tav tm="0">
                                          <p:val>
                                            <p:strVal val="#ppt_x"/>
                                          </p:val>
                                        </p:tav>
                                        <p:tav tm="100000">
                                          <p:val>
                                            <p:strVal val="#ppt_x"/>
                                          </p:val>
                                        </p:tav>
                                      </p:tavLst>
                                    </p:anim>
                                    <p:anim calcmode="lin" valueType="num">
                                      <p:cBhvr>
                                        <p:cTn id="38" dur="400" fill="hold"/>
                                        <p:tgtEl>
                                          <p:spTgt spid="10"/>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1" presetID="43" presetClass="entr"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
                                        <p:tgtEl>
                                          <p:spTgt spid="11"/>
                                        </p:tgtEl>
                                      </p:cBhvr>
                                    </p:animEffect>
                                    <p:anim calcmode="lin" valueType="num">
                                      <p:cBhvr>
                                        <p:cTn id="44" dur="400" fill="hold"/>
                                        <p:tgtEl>
                                          <p:spTgt spid="11"/>
                                        </p:tgtEl>
                                        <p:attrNameLst>
                                          <p:attrName>ppt_x</p:attrName>
                                        </p:attrNameLst>
                                      </p:cBhvr>
                                      <p:tavLst>
                                        <p:tav tm="0">
                                          <p:val>
                                            <p:strVal val="#ppt_x"/>
                                          </p:val>
                                        </p:tav>
                                        <p:tav tm="100000">
                                          <p:val>
                                            <p:strVal val="#ppt_x"/>
                                          </p:val>
                                        </p:tav>
                                      </p:tavLst>
                                    </p:anim>
                                    <p:anim calcmode="lin" valueType="num">
                                      <p:cBhvr>
                                        <p:cTn id="45" dur="400" fill="hold"/>
                                        <p:tgtEl>
                                          <p:spTgt spid="11"/>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grpId="1"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
                                        <p:tgtEl>
                                          <p:spTgt spid="12"/>
                                        </p:tgtEl>
                                      </p:cBhvr>
                                    </p:animEffect>
                                    <p:anim calcmode="lin" valueType="num">
                                      <p:cBhvr>
                                        <p:cTn id="51" dur="400" fill="hold"/>
                                        <p:tgtEl>
                                          <p:spTgt spid="12"/>
                                        </p:tgtEl>
                                        <p:attrNameLst>
                                          <p:attrName>ppt_x</p:attrName>
                                        </p:attrNameLst>
                                      </p:cBhvr>
                                      <p:tavLst>
                                        <p:tav tm="0">
                                          <p:val>
                                            <p:strVal val="#ppt_x"/>
                                          </p:val>
                                        </p:tav>
                                        <p:tav tm="100000">
                                          <p:val>
                                            <p:strVal val="#ppt_x"/>
                                          </p:val>
                                        </p:tav>
                                      </p:tavLst>
                                    </p:anim>
                                    <p:anim calcmode="lin" valueType="num">
                                      <p:cBhvr>
                                        <p:cTn id="52" dur="400" fill="hold"/>
                                        <p:tgtEl>
                                          <p:spTgt spid="12"/>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6"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2000"/>
                                        <p:tgtEl>
                                          <p:spTgt spid="14"/>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ircle(in)">
                                      <p:cBhvr>
                                        <p:cTn id="66" dur="2000"/>
                                        <p:tgtEl>
                                          <p:spTgt spid="15"/>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par>
                                <p:cTn id="70" presetID="5" presetClass="entr" presetSubtype="10" fill="hold" grpId="1"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heckerboard(across)">
                                      <p:cBhvr>
                                        <p:cTn id="72" dur="5000"/>
                                        <p:tgtEl>
                                          <p:spTgt spid="8"/>
                                        </p:tgtEl>
                                      </p:cBhvr>
                                    </p:animEffect>
                                  </p:childTnLst>
                                </p:cTn>
                              </p:par>
                              <p:par>
                                <p:cTn id="73" presetID="5" presetClass="entr" presetSubtype="10" fill="hold" grpId="1"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checkerboard(across)">
                                      <p:cBhvr>
                                        <p:cTn id="75" dur="5000"/>
                                        <p:tgtEl>
                                          <p:spTgt spid="13"/>
                                        </p:tgtEl>
                                      </p:cBhvr>
                                    </p:animEffect>
                                  </p:childTnLst>
                                </p:cTn>
                              </p:par>
                              <p:par>
                                <p:cTn id="76" presetID="5" presetClass="entr" presetSubtype="10" fill="hold" grpId="1"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heckerboard(across)">
                                      <p:cBhvr>
                                        <p:cTn id="78" dur="5000"/>
                                        <p:tgtEl>
                                          <p:spTgt spid="14"/>
                                        </p:tgtEl>
                                      </p:cBhvr>
                                    </p:animEffect>
                                  </p:childTnLst>
                                </p:cTn>
                              </p:par>
                              <p:par>
                                <p:cTn id="79" presetID="5" presetClass="entr" presetSubtype="10" fill="hold" grpId="1"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checkerboard(across)">
                                      <p:cBhvr>
                                        <p:cTn id="81" dur="5000"/>
                                        <p:tgtEl>
                                          <p:spTgt spid="15"/>
                                        </p:tgtEl>
                                      </p:cBhvr>
                                    </p:animEffect>
                                  </p:childTnLst>
                                </p:cTn>
                              </p:par>
                              <p:par>
                                <p:cTn id="82" presetID="5" presetClass="entr" presetSubtype="10" fill="hold" grpId="1"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checkerboard(across)">
                                      <p:cBhvr>
                                        <p:cTn id="84"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ef9f36b-2d85-4912-a15b-2fb1ffc5bfa6.jpg"/>
          <p:cNvPicPr>
            <a:picLocks noGrp="1" noChangeAspect="1"/>
          </p:cNvPicPr>
          <p:nvPr>
            <p:ph idx="1"/>
          </p:nvPr>
        </p:nvPicPr>
        <p:blipFill>
          <a:blip r:embed="rId2"/>
          <a:srcRect l="3294" t="35672" r="3294" b="42230"/>
          <a:stretch>
            <a:fillRect/>
          </a:stretch>
        </p:blipFill>
        <p:spPr>
          <a:xfrm>
            <a:off x="285720" y="785794"/>
            <a:ext cx="8001056" cy="4500594"/>
          </a:xfrm>
        </p:spPr>
      </p:pic>
      <p:sp>
        <p:nvSpPr>
          <p:cNvPr id="7" name="Lightning Bolt 6"/>
          <p:cNvSpPr/>
          <p:nvPr/>
        </p:nvSpPr>
        <p:spPr>
          <a:xfrm>
            <a:off x="500034" y="214290"/>
            <a:ext cx="785818" cy="64294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p:cNvSpPr/>
          <p:nvPr/>
        </p:nvSpPr>
        <p:spPr>
          <a:xfrm>
            <a:off x="4429124" y="6000768"/>
            <a:ext cx="785818" cy="64294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p:cNvSpPr/>
          <p:nvPr/>
        </p:nvSpPr>
        <p:spPr>
          <a:xfrm>
            <a:off x="1428728" y="5429264"/>
            <a:ext cx="785818" cy="64294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ghtning Bolt 9"/>
          <p:cNvSpPr/>
          <p:nvPr/>
        </p:nvSpPr>
        <p:spPr>
          <a:xfrm>
            <a:off x="7072330" y="5429264"/>
            <a:ext cx="785818" cy="64294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ghtning Bolt 10"/>
          <p:cNvSpPr/>
          <p:nvPr/>
        </p:nvSpPr>
        <p:spPr>
          <a:xfrm>
            <a:off x="3571868" y="214290"/>
            <a:ext cx="785818" cy="64294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ghtning Bolt 11"/>
          <p:cNvSpPr/>
          <p:nvPr/>
        </p:nvSpPr>
        <p:spPr>
          <a:xfrm>
            <a:off x="6929454" y="214290"/>
            <a:ext cx="785818" cy="642942"/>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ppt_x"/>
                                          </p:val>
                                        </p:tav>
                                        <p:tav tm="100000">
                                          <p:val>
                                            <p:strVal val="#ppt_x"/>
                                          </p:val>
                                        </p:tav>
                                      </p:tavLst>
                                    </p:anim>
                                    <p:anim calcmode="lin" valueType="num">
                                      <p:cBhvr additive="base">
                                        <p:cTn id="12" dur="3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0" fill="hold"/>
                                        <p:tgtEl>
                                          <p:spTgt spid="12"/>
                                        </p:tgtEl>
                                        <p:attrNameLst>
                                          <p:attrName>ppt_x</p:attrName>
                                        </p:attrNameLst>
                                      </p:cBhvr>
                                      <p:tavLst>
                                        <p:tav tm="0">
                                          <p:val>
                                            <p:strVal val="#ppt_x"/>
                                          </p:val>
                                        </p:tav>
                                        <p:tav tm="100000">
                                          <p:val>
                                            <p:strVal val="#ppt_x"/>
                                          </p:val>
                                        </p:tav>
                                      </p:tavLst>
                                    </p:anim>
                                    <p:anim calcmode="lin" valueType="num">
                                      <p:cBhvr additive="base">
                                        <p:cTn id="16" dur="3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0" fill="hold"/>
                                        <p:tgtEl>
                                          <p:spTgt spid="8"/>
                                        </p:tgtEl>
                                        <p:attrNameLst>
                                          <p:attrName>ppt_x</p:attrName>
                                        </p:attrNameLst>
                                      </p:cBhvr>
                                      <p:tavLst>
                                        <p:tav tm="0">
                                          <p:val>
                                            <p:strVal val="#ppt_x"/>
                                          </p:val>
                                        </p:tav>
                                        <p:tav tm="100000">
                                          <p:val>
                                            <p:strVal val="#ppt_x"/>
                                          </p:val>
                                        </p:tav>
                                      </p:tavLst>
                                    </p:anim>
                                    <p:anim calcmode="lin" valueType="num">
                                      <p:cBhvr additive="base">
                                        <p:cTn id="20" dur="3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ppt_x"/>
                                          </p:val>
                                        </p:tav>
                                        <p:tav tm="100000">
                                          <p:val>
                                            <p:strVal val="#ppt_x"/>
                                          </p:val>
                                        </p:tav>
                                      </p:tavLst>
                                    </p:anim>
                                    <p:anim calcmode="lin" valueType="num">
                                      <p:cBhvr additive="base">
                                        <p:cTn id="24" dur="3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3000" fill="hold"/>
                                        <p:tgtEl>
                                          <p:spTgt spid="10"/>
                                        </p:tgtEl>
                                        <p:attrNameLst>
                                          <p:attrName>ppt_x</p:attrName>
                                        </p:attrNameLst>
                                      </p:cBhvr>
                                      <p:tavLst>
                                        <p:tav tm="0">
                                          <p:val>
                                            <p:strVal val="#ppt_x"/>
                                          </p:val>
                                        </p:tav>
                                        <p:tav tm="100000">
                                          <p:val>
                                            <p:strVal val="#ppt_x"/>
                                          </p:val>
                                        </p:tav>
                                      </p:tavLst>
                                    </p:anim>
                                    <p:anim calcmode="lin" valueType="num">
                                      <p:cBhvr additive="base">
                                        <p:cTn id="2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7f673f9-ad6b-431c-b034-bab97995f6d4.jpg"/>
          <p:cNvPicPr>
            <a:picLocks noGrp="1" noChangeAspect="1"/>
          </p:cNvPicPr>
          <p:nvPr>
            <p:ph idx="1"/>
          </p:nvPr>
        </p:nvPicPr>
        <p:blipFill>
          <a:blip r:embed="rId2"/>
          <a:srcRect l="3294" t="35672" r="3294" b="40652"/>
          <a:stretch>
            <a:fillRect/>
          </a:stretch>
        </p:blipFill>
        <p:spPr>
          <a:xfrm>
            <a:off x="1000100" y="1500174"/>
            <a:ext cx="7334302" cy="3929090"/>
          </a:xfrm>
        </p:spPr>
      </p:pic>
      <p:cxnSp>
        <p:nvCxnSpPr>
          <p:cNvPr id="7" name="Elbow Connector 6"/>
          <p:cNvCxnSpPr/>
          <p:nvPr/>
        </p:nvCxnSpPr>
        <p:spPr>
          <a:xfrm rot="5400000" flipH="1" flipV="1">
            <a:off x="6500826" y="5929306"/>
            <a:ext cx="1143008" cy="714380"/>
          </a:xfrm>
          <a:prstGeom prst="bentConnector3">
            <a:avLst>
              <a:gd name="adj1" fmla="val 50000"/>
            </a:avLst>
          </a:prstGeom>
          <a:ln cmpd="sng">
            <a:tailEnd type="arrow"/>
          </a:ln>
        </p:spPr>
        <p:style>
          <a:lnRef idx="1">
            <a:schemeClr val="accent6"/>
          </a:lnRef>
          <a:fillRef idx="0">
            <a:schemeClr val="accent6"/>
          </a:fillRef>
          <a:effectRef idx="0">
            <a:schemeClr val="accent6"/>
          </a:effectRef>
          <a:fontRef idx="minor">
            <a:schemeClr val="tx1"/>
          </a:fontRef>
        </p:style>
      </p:cxnSp>
      <p:cxnSp>
        <p:nvCxnSpPr>
          <p:cNvPr id="8" name="Elbow Connector 7"/>
          <p:cNvCxnSpPr/>
          <p:nvPr/>
        </p:nvCxnSpPr>
        <p:spPr>
          <a:xfrm rot="16200000" flipH="1">
            <a:off x="1428728" y="500042"/>
            <a:ext cx="1143008" cy="714380"/>
          </a:xfrm>
          <a:prstGeom prst="bent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360"/>
                                          </p:val>
                                        </p:tav>
                                        <p:tav tm="100000">
                                          <p:val>
                                            <p:fltVal val="0"/>
                                          </p:val>
                                        </p:tav>
                                      </p:tavLst>
                                    </p:anim>
                                    <p:animEffect transition="in" filter="fade">
                                      <p:cBhvr>
                                        <p:cTn id="10" dur="2000"/>
                                        <p:tgtEl>
                                          <p:spTgt spid="8"/>
                                        </p:tgtEl>
                                      </p:cBhvr>
                                    </p:animEffect>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4820" y="0"/>
            <a:ext cx="4829180" cy="3340105"/>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ctr">
              <a:buNone/>
            </a:pPr>
            <a:r>
              <a:rPr lang="en-US" dirty="0"/>
              <a:t>SANTORINI VULKAN</a:t>
            </a:r>
            <a:endParaRPr lang="sr-Latn-RS" dirty="0"/>
          </a:p>
          <a:p>
            <a:r>
              <a:rPr lang="en-US" dirty="0"/>
              <a:t>Vulkan Santorini je velika, pretežno potopljena kaldera(vrsta kratera), koja se nalazi u južnom delu Egejskog mora, 120 km severno od Krita. Iznad vode se nalaze ostrva Santorini grupe, koja se sastoji od najvećeg ostrva Santorini (ili Tira), Tirazija i Aspronizi na periferiji, i Nea Kameni Palea Kameni u sredini.Do vulkana se može stići brodićem Sun Set Cruise koji omogućava istraživanje vulkana,plivanje u uvali Hot Springs i uživanje u prelepom zalasku skunca iz gradića Oia.</a:t>
            </a:r>
          </a:p>
        </p:txBody>
      </p:sp>
      <p:pic>
        <p:nvPicPr>
          <p:cNvPr id="4" name="Picture 3" descr="e7b5f0b4-0aa7-43bd-8d90-c7bb1a128ca1.jpg"/>
          <p:cNvPicPr>
            <a:picLocks noChangeAspect="1"/>
          </p:cNvPicPr>
          <p:nvPr/>
        </p:nvPicPr>
        <p:blipFill>
          <a:blip r:embed="rId2"/>
          <a:stretch>
            <a:fillRect/>
          </a:stretch>
        </p:blipFill>
        <p:spPr>
          <a:xfrm>
            <a:off x="500034" y="2928934"/>
            <a:ext cx="3429004" cy="3429004"/>
          </a:xfrm>
          <a:prstGeom prst="rect">
            <a:avLst/>
          </a:prstGeom>
        </p:spPr>
      </p:pic>
      <p:sp>
        <p:nvSpPr>
          <p:cNvPr id="5" name="Up Arrow 4"/>
          <p:cNvSpPr/>
          <p:nvPr/>
        </p:nvSpPr>
        <p:spPr>
          <a:xfrm rot="247632">
            <a:off x="1663951" y="2247232"/>
            <a:ext cx="930246" cy="614571"/>
          </a:xfrm>
          <a:prstGeom prst="upArrow">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0800000">
            <a:off x="0" y="1928802"/>
            <a:ext cx="928662" cy="928694"/>
          </a:xfrm>
          <a:prstGeom prst="upArrow">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6000760" y="4714884"/>
            <a:ext cx="1071570" cy="1214446"/>
          </a:xfrm>
          <a:prstGeom prst="upArrow">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358082" y="4286256"/>
            <a:ext cx="1071570" cy="1214446"/>
          </a:xfrm>
          <a:prstGeom prst="upArrow">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429124" y="4286256"/>
            <a:ext cx="1071570" cy="1214446"/>
          </a:xfrm>
          <a:prstGeom prst="upArrow">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800000">
            <a:off x="3428992" y="1857364"/>
            <a:ext cx="928694" cy="928694"/>
          </a:xfrm>
          <a:prstGeom prst="upArrow">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a94729d-7a19-44c3-8a61-e2b836acf392.jpg"/>
          <p:cNvPicPr>
            <a:picLocks noChangeAspect="1"/>
          </p:cNvPicPr>
          <p:nvPr/>
        </p:nvPicPr>
        <p:blipFill>
          <a:blip r:embed="rId3"/>
          <a:stretch>
            <a:fillRect/>
          </a:stretch>
        </p:blipFill>
        <p:spPr>
          <a:xfrm>
            <a:off x="857224" y="214290"/>
            <a:ext cx="2495533" cy="1871650"/>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43200000">
                                      <p:cBhvr>
                                        <p:cTn id="6" dur="2000" fill="hold"/>
                                        <p:tgtEl>
                                          <p:spTgt spid="3">
                                            <p:bg/>
                                          </p:spTgt>
                                        </p:tgtEl>
                                        <p:attrNameLst>
                                          <p:attrName>r</p:attrName>
                                        </p:attrNameLst>
                                      </p:cBhvr>
                                    </p:animRot>
                                  </p:childTnLst>
                                </p:cTn>
                              </p:par>
                              <p:par>
                                <p:cTn id="7" presetID="8" presetClass="emph" presetSubtype="0" fill="hold" grpId="0" nodeType="withEffect">
                                  <p:stCondLst>
                                    <p:cond delay="0"/>
                                  </p:stCondLst>
                                  <p:childTnLst>
                                    <p:animRot by="43200000">
                                      <p:cBhvr>
                                        <p:cTn id="8" dur="2000" fill="hold"/>
                                        <p:tgtEl>
                                          <p:spTgt spid="3">
                                            <p:txEl>
                                              <p:pRg st="0" end="0"/>
                                            </p:txEl>
                                          </p:spTgt>
                                        </p:tgtEl>
                                        <p:attrNameLst>
                                          <p:attrName>r</p:attrName>
                                        </p:attrNameLst>
                                      </p:cBhvr>
                                    </p:animRot>
                                  </p:childTnLst>
                                </p:cTn>
                              </p:par>
                              <p:par>
                                <p:cTn id="9" presetID="8" presetClass="emph" presetSubtype="0" fill="hold" grpId="0" nodeType="withEffect">
                                  <p:stCondLst>
                                    <p:cond delay="0"/>
                                  </p:stCondLst>
                                  <p:childTnLst>
                                    <p:animRot by="43200000">
                                      <p:cBhvr>
                                        <p:cTn id="10" dur="2000" fill="hold"/>
                                        <p:tgtEl>
                                          <p:spTgt spid="3">
                                            <p:txEl>
                                              <p:pRg st="1" end="1"/>
                                            </p:txEl>
                                          </p:spTgt>
                                        </p:tgtEl>
                                        <p:attrNameLst>
                                          <p:attrName>r</p:attrName>
                                        </p:attrNameLst>
                                      </p:cBhvr>
                                    </p:animRot>
                                  </p:childTnLst>
                                </p:cTn>
                              </p:par>
                              <p:par>
                                <p:cTn id="11" presetID="53" presetClass="entr" presetSubtype="0" fill="hold" grpId="1"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0" fill="hold" grpId="1"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par>
                                <p:cTn id="21" presetID="53" presetClass="entr" presetSubtype="0" fill="hold" grpId="1"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000" fill="hold"/>
                                        <p:tgtEl>
                                          <p:spTgt spid="4"/>
                                        </p:tgtEl>
                                        <p:attrNameLst>
                                          <p:attrName>ppt_w</p:attrName>
                                        </p:attrNameLst>
                                      </p:cBhvr>
                                      <p:tavLst>
                                        <p:tav tm="0">
                                          <p:val>
                                            <p:fltVal val="0"/>
                                          </p:val>
                                        </p:tav>
                                        <p:tav tm="100000">
                                          <p:val>
                                            <p:strVal val="#ppt_w"/>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3929090" cy="5929354"/>
          </a:xfr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ctr">
              <a:buNone/>
            </a:pPr>
            <a:r>
              <a:rPr lang="en-US" dirty="0"/>
              <a:t>Turističk</a:t>
            </a:r>
            <a:r>
              <a:rPr lang="sr-Latn-RS" dirty="0"/>
              <a:t>a </a:t>
            </a:r>
            <a:r>
              <a:rPr lang="en-US" dirty="0"/>
              <a:t>atrakcij</a:t>
            </a:r>
            <a:r>
              <a:rPr lang="sr-Latn-RS" dirty="0"/>
              <a:t>a</a:t>
            </a:r>
            <a:br>
              <a:rPr lang="en-US" dirty="0"/>
            </a:br>
            <a:r>
              <a:rPr lang="en-US" dirty="0"/>
              <a:t> ŽIČARA</a:t>
            </a:r>
            <a:endParaRPr lang="sr-Latn-RS" dirty="0"/>
          </a:p>
          <a:p>
            <a:r>
              <a:rPr lang="en-US" dirty="0"/>
              <a:t>Iz luke u Firi do grada Fire postoji žičara koja ide na 20 minuta. Cene se kreću od 2€ za prtljag i decu i 5€ za odrasle.Izbor je na vama, do vrha Fira se može doći ugodnom šetnjom preko stepenica pa do mora ili vožnjom preko žičare. Pogled se prostire na bele predivne kuće koje se protežu rubovima litica</a:t>
            </a:r>
          </a:p>
        </p:txBody>
      </p:sp>
      <p:pic>
        <p:nvPicPr>
          <p:cNvPr id="4" name="Picture 3" descr="dfd42881-ac9c-4b53-97fe-dc663ce9a447.jpg"/>
          <p:cNvPicPr>
            <a:picLocks noChangeAspect="1"/>
          </p:cNvPicPr>
          <p:nvPr/>
        </p:nvPicPr>
        <p:blipFill>
          <a:blip r:embed="rId2"/>
          <a:stretch>
            <a:fillRect/>
          </a:stretch>
        </p:blipFill>
        <p:spPr>
          <a:xfrm>
            <a:off x="4619626" y="285728"/>
            <a:ext cx="3905262" cy="592935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428596" y="5072074"/>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flipH="1">
            <a:off x="7072330" y="5072074"/>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p:nvSpPr>
        <p:spPr>
          <a:xfrm flipH="1">
            <a:off x="7572364" y="5857868"/>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p:nvSpPr>
        <p:spPr>
          <a:xfrm flipV="1">
            <a:off x="0" y="0"/>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flipV="1">
            <a:off x="428596" y="1000108"/>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p:cNvSpPr/>
          <p:nvPr/>
        </p:nvSpPr>
        <p:spPr>
          <a:xfrm rot="10800000">
            <a:off x="7572364" y="0"/>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p:cNvSpPr/>
          <p:nvPr/>
        </p:nvSpPr>
        <p:spPr>
          <a:xfrm rot="10800000">
            <a:off x="7072330" y="1000108"/>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p:cNvSpPr/>
          <p:nvPr/>
        </p:nvSpPr>
        <p:spPr>
          <a:xfrm>
            <a:off x="0" y="5857868"/>
            <a:ext cx="1571636" cy="1000132"/>
          </a:xfrm>
          <a:prstGeom prst="corner">
            <a:avLst>
              <a:gd name="adj1" fmla="val 35372"/>
              <a:gd name="adj2" fmla="val 3171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3" descr="f4e0bd44-4818-40c6-84f5-32d4cc880910.jpg"/>
          <p:cNvPicPr>
            <a:picLocks noGrp="1" noChangeAspect="1"/>
          </p:cNvPicPr>
          <p:nvPr>
            <p:ph idx="1"/>
          </p:nvPr>
        </p:nvPicPr>
        <p:blipFill>
          <a:blip r:embed="rId2"/>
          <a:srcRect l="3294" t="35672" r="3294" b="39074"/>
          <a:stretch>
            <a:fillRect/>
          </a:stretch>
        </p:blipFill>
        <p:spPr>
          <a:xfrm>
            <a:off x="1000100" y="1643050"/>
            <a:ext cx="7000924" cy="4000528"/>
          </a:xfr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360"/>
                                          </p:val>
                                        </p:tav>
                                        <p:tav tm="100000">
                                          <p:val>
                                            <p:fltVal val="0"/>
                                          </p:val>
                                        </p:tav>
                                      </p:tavLst>
                                    </p:anim>
                                    <p:animEffect transition="in" filter="fade">
                                      <p:cBhvr>
                                        <p:cTn id="10" dur="30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ppt_w</p:attrName>
                                        </p:attrNameLst>
                                      </p:cBhvr>
                                      <p:tavLst>
                                        <p:tav tm="0">
                                          <p:val>
                                            <p:fltVal val="0"/>
                                          </p:val>
                                        </p:tav>
                                        <p:tav tm="100000">
                                          <p:val>
                                            <p:strVal val="#ppt_w"/>
                                          </p:val>
                                        </p:tav>
                                      </p:tavLst>
                                    </p:anim>
                                    <p:anim calcmode="lin" valueType="num">
                                      <p:cBhvr>
                                        <p:cTn id="14" dur="3000" fill="hold"/>
                                        <p:tgtEl>
                                          <p:spTgt spid="6"/>
                                        </p:tgtEl>
                                        <p:attrNameLst>
                                          <p:attrName>ppt_h</p:attrName>
                                        </p:attrNameLst>
                                      </p:cBhvr>
                                      <p:tavLst>
                                        <p:tav tm="0">
                                          <p:val>
                                            <p:fltVal val="0"/>
                                          </p:val>
                                        </p:tav>
                                        <p:tav tm="100000">
                                          <p:val>
                                            <p:strVal val="#ppt_h"/>
                                          </p:val>
                                        </p:tav>
                                      </p:tavLst>
                                    </p:anim>
                                    <p:anim calcmode="lin" valueType="num">
                                      <p:cBhvr>
                                        <p:cTn id="15" dur="3000" fill="hold"/>
                                        <p:tgtEl>
                                          <p:spTgt spid="6"/>
                                        </p:tgtEl>
                                        <p:attrNameLst>
                                          <p:attrName>style.rotation</p:attrName>
                                        </p:attrNameLst>
                                      </p:cBhvr>
                                      <p:tavLst>
                                        <p:tav tm="0">
                                          <p:val>
                                            <p:fltVal val="360"/>
                                          </p:val>
                                        </p:tav>
                                        <p:tav tm="100000">
                                          <p:val>
                                            <p:fltVal val="0"/>
                                          </p:val>
                                        </p:tav>
                                      </p:tavLst>
                                    </p:anim>
                                    <p:animEffect transition="in" filter="fade">
                                      <p:cBhvr>
                                        <p:cTn id="16" dur="3000"/>
                                        <p:tgtEl>
                                          <p:spTgt spid="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0" fill="hold"/>
                                        <p:tgtEl>
                                          <p:spTgt spid="7"/>
                                        </p:tgtEl>
                                        <p:attrNameLst>
                                          <p:attrName>ppt_w</p:attrName>
                                        </p:attrNameLst>
                                      </p:cBhvr>
                                      <p:tavLst>
                                        <p:tav tm="0">
                                          <p:val>
                                            <p:fltVal val="0"/>
                                          </p:val>
                                        </p:tav>
                                        <p:tav tm="100000">
                                          <p:val>
                                            <p:strVal val="#ppt_w"/>
                                          </p:val>
                                        </p:tav>
                                      </p:tavLst>
                                    </p:anim>
                                    <p:anim calcmode="lin" valueType="num">
                                      <p:cBhvr>
                                        <p:cTn id="20" dur="3000" fill="hold"/>
                                        <p:tgtEl>
                                          <p:spTgt spid="7"/>
                                        </p:tgtEl>
                                        <p:attrNameLst>
                                          <p:attrName>ppt_h</p:attrName>
                                        </p:attrNameLst>
                                      </p:cBhvr>
                                      <p:tavLst>
                                        <p:tav tm="0">
                                          <p:val>
                                            <p:fltVal val="0"/>
                                          </p:val>
                                        </p:tav>
                                        <p:tav tm="100000">
                                          <p:val>
                                            <p:strVal val="#ppt_h"/>
                                          </p:val>
                                        </p:tav>
                                      </p:tavLst>
                                    </p:anim>
                                    <p:anim calcmode="lin" valueType="num">
                                      <p:cBhvr>
                                        <p:cTn id="21" dur="3000" fill="hold"/>
                                        <p:tgtEl>
                                          <p:spTgt spid="7"/>
                                        </p:tgtEl>
                                        <p:attrNameLst>
                                          <p:attrName>style.rotation</p:attrName>
                                        </p:attrNameLst>
                                      </p:cBhvr>
                                      <p:tavLst>
                                        <p:tav tm="0">
                                          <p:val>
                                            <p:fltVal val="360"/>
                                          </p:val>
                                        </p:tav>
                                        <p:tav tm="100000">
                                          <p:val>
                                            <p:fltVal val="0"/>
                                          </p:val>
                                        </p:tav>
                                      </p:tavLst>
                                    </p:anim>
                                    <p:animEffect transition="in" filter="fade">
                                      <p:cBhvr>
                                        <p:cTn id="22" dur="3000"/>
                                        <p:tgtEl>
                                          <p:spTgt spid="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3000" fill="hold"/>
                                        <p:tgtEl>
                                          <p:spTgt spid="8"/>
                                        </p:tgtEl>
                                        <p:attrNameLst>
                                          <p:attrName>ppt_w</p:attrName>
                                        </p:attrNameLst>
                                      </p:cBhvr>
                                      <p:tavLst>
                                        <p:tav tm="0">
                                          <p:val>
                                            <p:fltVal val="0"/>
                                          </p:val>
                                        </p:tav>
                                        <p:tav tm="100000">
                                          <p:val>
                                            <p:strVal val="#ppt_w"/>
                                          </p:val>
                                        </p:tav>
                                      </p:tavLst>
                                    </p:anim>
                                    <p:anim calcmode="lin" valueType="num">
                                      <p:cBhvr>
                                        <p:cTn id="26" dur="3000" fill="hold"/>
                                        <p:tgtEl>
                                          <p:spTgt spid="8"/>
                                        </p:tgtEl>
                                        <p:attrNameLst>
                                          <p:attrName>ppt_h</p:attrName>
                                        </p:attrNameLst>
                                      </p:cBhvr>
                                      <p:tavLst>
                                        <p:tav tm="0">
                                          <p:val>
                                            <p:fltVal val="0"/>
                                          </p:val>
                                        </p:tav>
                                        <p:tav tm="100000">
                                          <p:val>
                                            <p:strVal val="#ppt_h"/>
                                          </p:val>
                                        </p:tav>
                                      </p:tavLst>
                                    </p:anim>
                                    <p:anim calcmode="lin" valueType="num">
                                      <p:cBhvr>
                                        <p:cTn id="27" dur="3000" fill="hold"/>
                                        <p:tgtEl>
                                          <p:spTgt spid="8"/>
                                        </p:tgtEl>
                                        <p:attrNameLst>
                                          <p:attrName>style.rotation</p:attrName>
                                        </p:attrNameLst>
                                      </p:cBhvr>
                                      <p:tavLst>
                                        <p:tav tm="0">
                                          <p:val>
                                            <p:fltVal val="360"/>
                                          </p:val>
                                        </p:tav>
                                        <p:tav tm="100000">
                                          <p:val>
                                            <p:fltVal val="0"/>
                                          </p:val>
                                        </p:tav>
                                      </p:tavLst>
                                    </p:anim>
                                    <p:animEffect transition="in" filter="fade">
                                      <p:cBhvr>
                                        <p:cTn id="28" dur="3000"/>
                                        <p:tgtEl>
                                          <p:spTgt spid="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0" fill="hold"/>
                                        <p:tgtEl>
                                          <p:spTgt spid="9"/>
                                        </p:tgtEl>
                                        <p:attrNameLst>
                                          <p:attrName>ppt_w</p:attrName>
                                        </p:attrNameLst>
                                      </p:cBhvr>
                                      <p:tavLst>
                                        <p:tav tm="0">
                                          <p:val>
                                            <p:fltVal val="0"/>
                                          </p:val>
                                        </p:tav>
                                        <p:tav tm="100000">
                                          <p:val>
                                            <p:strVal val="#ppt_w"/>
                                          </p:val>
                                        </p:tav>
                                      </p:tavLst>
                                    </p:anim>
                                    <p:anim calcmode="lin" valueType="num">
                                      <p:cBhvr>
                                        <p:cTn id="32" dur="3000" fill="hold"/>
                                        <p:tgtEl>
                                          <p:spTgt spid="9"/>
                                        </p:tgtEl>
                                        <p:attrNameLst>
                                          <p:attrName>ppt_h</p:attrName>
                                        </p:attrNameLst>
                                      </p:cBhvr>
                                      <p:tavLst>
                                        <p:tav tm="0">
                                          <p:val>
                                            <p:fltVal val="0"/>
                                          </p:val>
                                        </p:tav>
                                        <p:tav tm="100000">
                                          <p:val>
                                            <p:strVal val="#ppt_h"/>
                                          </p:val>
                                        </p:tav>
                                      </p:tavLst>
                                    </p:anim>
                                    <p:anim calcmode="lin" valueType="num">
                                      <p:cBhvr>
                                        <p:cTn id="33" dur="3000" fill="hold"/>
                                        <p:tgtEl>
                                          <p:spTgt spid="9"/>
                                        </p:tgtEl>
                                        <p:attrNameLst>
                                          <p:attrName>style.rotation</p:attrName>
                                        </p:attrNameLst>
                                      </p:cBhvr>
                                      <p:tavLst>
                                        <p:tav tm="0">
                                          <p:val>
                                            <p:fltVal val="360"/>
                                          </p:val>
                                        </p:tav>
                                        <p:tav tm="100000">
                                          <p:val>
                                            <p:fltVal val="0"/>
                                          </p:val>
                                        </p:tav>
                                      </p:tavLst>
                                    </p:anim>
                                    <p:animEffect transition="in" filter="fade">
                                      <p:cBhvr>
                                        <p:cTn id="34" dur="3000"/>
                                        <p:tgtEl>
                                          <p:spTgt spid="9"/>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0" fill="hold"/>
                                        <p:tgtEl>
                                          <p:spTgt spid="10"/>
                                        </p:tgtEl>
                                        <p:attrNameLst>
                                          <p:attrName>ppt_w</p:attrName>
                                        </p:attrNameLst>
                                      </p:cBhvr>
                                      <p:tavLst>
                                        <p:tav tm="0">
                                          <p:val>
                                            <p:fltVal val="0"/>
                                          </p:val>
                                        </p:tav>
                                        <p:tav tm="100000">
                                          <p:val>
                                            <p:strVal val="#ppt_w"/>
                                          </p:val>
                                        </p:tav>
                                      </p:tavLst>
                                    </p:anim>
                                    <p:anim calcmode="lin" valueType="num">
                                      <p:cBhvr>
                                        <p:cTn id="38" dur="3000" fill="hold"/>
                                        <p:tgtEl>
                                          <p:spTgt spid="10"/>
                                        </p:tgtEl>
                                        <p:attrNameLst>
                                          <p:attrName>ppt_h</p:attrName>
                                        </p:attrNameLst>
                                      </p:cBhvr>
                                      <p:tavLst>
                                        <p:tav tm="0">
                                          <p:val>
                                            <p:fltVal val="0"/>
                                          </p:val>
                                        </p:tav>
                                        <p:tav tm="100000">
                                          <p:val>
                                            <p:strVal val="#ppt_h"/>
                                          </p:val>
                                        </p:tav>
                                      </p:tavLst>
                                    </p:anim>
                                    <p:anim calcmode="lin" valueType="num">
                                      <p:cBhvr>
                                        <p:cTn id="39" dur="3000" fill="hold"/>
                                        <p:tgtEl>
                                          <p:spTgt spid="10"/>
                                        </p:tgtEl>
                                        <p:attrNameLst>
                                          <p:attrName>style.rotation</p:attrName>
                                        </p:attrNameLst>
                                      </p:cBhvr>
                                      <p:tavLst>
                                        <p:tav tm="0">
                                          <p:val>
                                            <p:fltVal val="360"/>
                                          </p:val>
                                        </p:tav>
                                        <p:tav tm="100000">
                                          <p:val>
                                            <p:fltVal val="0"/>
                                          </p:val>
                                        </p:tav>
                                      </p:tavLst>
                                    </p:anim>
                                    <p:animEffect transition="in" filter="fade">
                                      <p:cBhvr>
                                        <p:cTn id="40" dur="3000"/>
                                        <p:tgtEl>
                                          <p:spTgt spid="10"/>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3000" fill="hold"/>
                                        <p:tgtEl>
                                          <p:spTgt spid="11"/>
                                        </p:tgtEl>
                                        <p:attrNameLst>
                                          <p:attrName>ppt_w</p:attrName>
                                        </p:attrNameLst>
                                      </p:cBhvr>
                                      <p:tavLst>
                                        <p:tav tm="0">
                                          <p:val>
                                            <p:fltVal val="0"/>
                                          </p:val>
                                        </p:tav>
                                        <p:tav tm="100000">
                                          <p:val>
                                            <p:strVal val="#ppt_w"/>
                                          </p:val>
                                        </p:tav>
                                      </p:tavLst>
                                    </p:anim>
                                    <p:anim calcmode="lin" valueType="num">
                                      <p:cBhvr>
                                        <p:cTn id="44" dur="3000" fill="hold"/>
                                        <p:tgtEl>
                                          <p:spTgt spid="11"/>
                                        </p:tgtEl>
                                        <p:attrNameLst>
                                          <p:attrName>ppt_h</p:attrName>
                                        </p:attrNameLst>
                                      </p:cBhvr>
                                      <p:tavLst>
                                        <p:tav tm="0">
                                          <p:val>
                                            <p:fltVal val="0"/>
                                          </p:val>
                                        </p:tav>
                                        <p:tav tm="100000">
                                          <p:val>
                                            <p:strVal val="#ppt_h"/>
                                          </p:val>
                                        </p:tav>
                                      </p:tavLst>
                                    </p:anim>
                                    <p:anim calcmode="lin" valueType="num">
                                      <p:cBhvr>
                                        <p:cTn id="45" dur="3000" fill="hold"/>
                                        <p:tgtEl>
                                          <p:spTgt spid="11"/>
                                        </p:tgtEl>
                                        <p:attrNameLst>
                                          <p:attrName>style.rotation</p:attrName>
                                        </p:attrNameLst>
                                      </p:cBhvr>
                                      <p:tavLst>
                                        <p:tav tm="0">
                                          <p:val>
                                            <p:fltVal val="360"/>
                                          </p:val>
                                        </p:tav>
                                        <p:tav tm="100000">
                                          <p:val>
                                            <p:fltVal val="0"/>
                                          </p:val>
                                        </p:tav>
                                      </p:tavLst>
                                    </p:anim>
                                    <p:animEffect transition="in" filter="fade">
                                      <p:cBhvr>
                                        <p:cTn id="46" dur="3000"/>
                                        <p:tgtEl>
                                          <p:spTgt spid="11"/>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3000" fill="hold"/>
                                        <p:tgtEl>
                                          <p:spTgt spid="12"/>
                                        </p:tgtEl>
                                        <p:attrNameLst>
                                          <p:attrName>ppt_w</p:attrName>
                                        </p:attrNameLst>
                                      </p:cBhvr>
                                      <p:tavLst>
                                        <p:tav tm="0">
                                          <p:val>
                                            <p:fltVal val="0"/>
                                          </p:val>
                                        </p:tav>
                                        <p:tav tm="100000">
                                          <p:val>
                                            <p:strVal val="#ppt_w"/>
                                          </p:val>
                                        </p:tav>
                                      </p:tavLst>
                                    </p:anim>
                                    <p:anim calcmode="lin" valueType="num">
                                      <p:cBhvr>
                                        <p:cTn id="50" dur="3000" fill="hold"/>
                                        <p:tgtEl>
                                          <p:spTgt spid="12"/>
                                        </p:tgtEl>
                                        <p:attrNameLst>
                                          <p:attrName>ppt_h</p:attrName>
                                        </p:attrNameLst>
                                      </p:cBhvr>
                                      <p:tavLst>
                                        <p:tav tm="0">
                                          <p:val>
                                            <p:fltVal val="0"/>
                                          </p:val>
                                        </p:tav>
                                        <p:tav tm="100000">
                                          <p:val>
                                            <p:strVal val="#ppt_h"/>
                                          </p:val>
                                        </p:tav>
                                      </p:tavLst>
                                    </p:anim>
                                    <p:anim calcmode="lin" valueType="num">
                                      <p:cBhvr>
                                        <p:cTn id="51" dur="3000" fill="hold"/>
                                        <p:tgtEl>
                                          <p:spTgt spid="12"/>
                                        </p:tgtEl>
                                        <p:attrNameLst>
                                          <p:attrName>style.rotation</p:attrName>
                                        </p:attrNameLst>
                                      </p:cBhvr>
                                      <p:tavLst>
                                        <p:tav tm="0">
                                          <p:val>
                                            <p:fltVal val="360"/>
                                          </p:val>
                                        </p:tav>
                                        <p:tav tm="100000">
                                          <p:val>
                                            <p:fltVal val="0"/>
                                          </p:val>
                                        </p:tav>
                                      </p:tavLst>
                                    </p:anim>
                                    <p:animEffect transition="in" filter="fade">
                                      <p:cBhvr>
                                        <p:cTn id="52"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5643602" cy="4525963"/>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buNone/>
            </a:pPr>
            <a:r>
              <a:rPr lang="en-US" dirty="0"/>
              <a:t>Top 10 smeštajnih objekata na Santoriniju</a:t>
            </a:r>
            <a:endParaRPr lang="sr-Latn-RS" dirty="0"/>
          </a:p>
          <a:p>
            <a:r>
              <a:rPr lang="en-US" dirty="0"/>
              <a:t>1. Villa Manos</a:t>
            </a:r>
            <a:endParaRPr lang="sr-Latn-RS" dirty="0"/>
          </a:p>
          <a:p>
            <a:r>
              <a:rPr lang="en-US" dirty="0"/>
              <a:t>2. Apanemo</a:t>
            </a:r>
            <a:endParaRPr lang="sr-Latn-RS" dirty="0"/>
          </a:p>
          <a:p>
            <a:r>
              <a:rPr lang="en-US" dirty="0"/>
              <a:t>3. Ambassador Aegean</a:t>
            </a:r>
            <a:endParaRPr lang="sr-Latn-RS" dirty="0"/>
          </a:p>
          <a:p>
            <a:r>
              <a:rPr lang="en-US" dirty="0"/>
              <a:t>4. Volcano view hotel</a:t>
            </a:r>
            <a:endParaRPr lang="sr-Latn-RS" dirty="0"/>
          </a:p>
          <a:p>
            <a:r>
              <a:rPr lang="en-US" dirty="0"/>
              <a:t>5. Hyperion Oia</a:t>
            </a:r>
            <a:endParaRPr lang="sr-Latn-RS" dirty="0"/>
          </a:p>
          <a:p>
            <a:r>
              <a:rPr lang="en-US" dirty="0"/>
              <a:t>6. Ducato di Oia</a:t>
            </a:r>
            <a:endParaRPr lang="sr-Latn-RS" dirty="0"/>
          </a:p>
          <a:p>
            <a:r>
              <a:rPr lang="en-US" dirty="0"/>
              <a:t>7. Aqua luxury Suites</a:t>
            </a:r>
            <a:endParaRPr lang="sr-Latn-RS" dirty="0"/>
          </a:p>
          <a:p>
            <a:r>
              <a:rPr lang="en-US" dirty="0"/>
              <a:t>8. Alta Vista Suites</a:t>
            </a:r>
            <a:endParaRPr lang="sr-Latn-RS" dirty="0"/>
          </a:p>
          <a:p>
            <a:r>
              <a:rPr lang="en-US" dirty="0"/>
              <a:t>9. Dana Villas &amp; Infinity Suites</a:t>
            </a:r>
            <a:endParaRPr lang="sr-Latn-RS" dirty="0"/>
          </a:p>
          <a:p>
            <a:r>
              <a:rPr lang="en-US" dirty="0"/>
              <a:t>10. Arresana Spa hotel and Suites</a:t>
            </a:r>
          </a:p>
        </p:txBody>
      </p:sp>
      <p:sp>
        <p:nvSpPr>
          <p:cNvPr id="5" name="Curved Right Arrow 4"/>
          <p:cNvSpPr/>
          <p:nvPr/>
        </p:nvSpPr>
        <p:spPr>
          <a:xfrm>
            <a:off x="6929454" y="4786322"/>
            <a:ext cx="1428760" cy="1500198"/>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3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3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3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3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3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3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3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30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30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3000"/>
                                        <p:tgtEl>
                                          <p:spTgt spid="3">
                                            <p:txEl>
                                              <p:pRg st="10" end="10"/>
                                            </p:tx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000" fill="hold"/>
                                        <p:tgtEl>
                                          <p:spTgt spid="5"/>
                                        </p:tgtEl>
                                        <p:attrNameLst>
                                          <p:attrName>ppt_w</p:attrName>
                                        </p:attrNameLst>
                                      </p:cBhvr>
                                      <p:tavLst>
                                        <p:tav tm="0">
                                          <p:val>
                                            <p:fltVal val="0"/>
                                          </p:val>
                                        </p:tav>
                                        <p:tav tm="100000">
                                          <p:val>
                                            <p:strVal val="#ppt_w"/>
                                          </p:val>
                                        </p:tav>
                                      </p:tavLst>
                                    </p:anim>
                                    <p:anim calcmode="lin" valueType="num">
                                      <p:cBhvr>
                                        <p:cTn id="44" dur="2000" fill="hold"/>
                                        <p:tgtEl>
                                          <p:spTgt spid="5"/>
                                        </p:tgtEl>
                                        <p:attrNameLst>
                                          <p:attrName>ppt_h</p:attrName>
                                        </p:attrNameLst>
                                      </p:cBhvr>
                                      <p:tavLst>
                                        <p:tav tm="0">
                                          <p:val>
                                            <p:fltVal val="0"/>
                                          </p:val>
                                        </p:tav>
                                        <p:tav tm="100000">
                                          <p:val>
                                            <p:strVal val="#ppt_h"/>
                                          </p:val>
                                        </p:tav>
                                      </p:tavLst>
                                    </p:anim>
                                    <p:anim calcmode="lin" valueType="num">
                                      <p:cBhvr>
                                        <p:cTn id="45" dur="2000" fill="hold"/>
                                        <p:tgtEl>
                                          <p:spTgt spid="5"/>
                                        </p:tgtEl>
                                        <p:attrNameLst>
                                          <p:attrName>style.rotation</p:attrName>
                                        </p:attrNameLst>
                                      </p:cBhvr>
                                      <p:tavLst>
                                        <p:tav tm="0">
                                          <p:val>
                                            <p:fltVal val="360"/>
                                          </p:val>
                                        </p:tav>
                                        <p:tav tm="100000">
                                          <p:val>
                                            <p:fltVal val="0"/>
                                          </p:val>
                                        </p:tav>
                                      </p:tavLst>
                                    </p:anim>
                                    <p:animEffect transition="in" filter="fade">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5"/>
            <a:ext cx="8229600" cy="428628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Font typeface="Monotype Corsiva" pitchFamily="66" charset="0"/>
              <a:buChar char="☼"/>
            </a:pPr>
            <a:r>
              <a:rPr lang="en-US" b="1" dirty="0">
                <a:latin typeface="Comic Sans MS" pitchFamily="66" charset="0"/>
              </a:rPr>
              <a:t>SANTORINI </a:t>
            </a:r>
            <a:r>
              <a:rPr lang="en-US" dirty="0">
                <a:latin typeface="Comic Sans MS" pitchFamily="66" charset="0"/>
              </a:rPr>
              <a:t>se nalazi u Egejskom moru i pripada ostrvskoj grupi Kiklade. Zapadna strana ostrva, ona koja je okrenuta prema vulkanu, mesta Fira, Imerovigli, Firostefani, Oia, je stenovita i strma i naziva se </a:t>
            </a:r>
            <a:r>
              <a:rPr lang="en-US" u="sng" dirty="0">
                <a:latin typeface="Comic Sans MS" pitchFamily="66" charset="0"/>
              </a:rPr>
              <a:t>KALDERA</a:t>
            </a:r>
            <a:r>
              <a:rPr lang="en-US" dirty="0">
                <a:latin typeface="Comic Sans MS" pitchFamily="66" charset="0"/>
              </a:rPr>
              <a:t>. Istočna strana ima divne šljunkovite i peščane plaže. Lepo uredjena plaža Monolitos, na oko 5km od Kamarija,posebno je pogodna za porodice sa decom.</a:t>
            </a:r>
          </a:p>
          <a:p>
            <a:pPr>
              <a:buFont typeface="Monotype Corsiva" pitchFamily="66" charset="0"/>
              <a:buChar char="☼"/>
            </a:pPr>
            <a:r>
              <a:rPr lang="en-US" dirty="0">
                <a:latin typeface="Comic Sans MS" pitchFamily="66" charset="0"/>
              </a:rPr>
              <a:t>Na ovom najromantičnijem grčkom ostrvu, uživaćete u nezaboravnom pogledu na vulkan sa Fire, najlepšim zalascima sunca.</a:t>
            </a:r>
            <a:r>
              <a:rPr lang="en-US" u="sng" dirty="0">
                <a:latin typeface="Comic Sans MS" pitchFamily="66" charset="0"/>
              </a:rPr>
              <a:t>Kamari </a:t>
            </a:r>
            <a:r>
              <a:rPr lang="en-US" dirty="0">
                <a:latin typeface="Comic Sans MS" pitchFamily="66" charset="0"/>
              </a:rPr>
              <a:t>ima divnu promenadu za šetnju pored mora u dužini od nekoliko kilometara. Brojni restorani i taverne imaju izuzetno popularne cene za ručak ili večeru, niže nego na drugim grčkim ostrvima</a:t>
            </a:r>
            <a:r>
              <a:rPr lang="sr-Latn-RS" dirty="0">
                <a:latin typeface="Comic Sans MS" pitchFamily="66" charset="0"/>
              </a:rPr>
              <a:t>.</a:t>
            </a:r>
            <a:endParaRPr lang="en-US" dirty="0">
              <a:latin typeface="Comic Sans MS" pitchFamily="66" charset="0"/>
            </a:endParaRPr>
          </a:p>
          <a:p>
            <a:endParaRPr lang="en-US" dirty="0"/>
          </a:p>
        </p:txBody>
      </p:sp>
      <p:sp>
        <p:nvSpPr>
          <p:cNvPr id="5" name="Sun 4"/>
          <p:cNvSpPr/>
          <p:nvPr/>
        </p:nvSpPr>
        <p:spPr>
          <a:xfrm>
            <a:off x="0" y="0"/>
            <a:ext cx="1500198" cy="107157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7715240" y="5643554"/>
            <a:ext cx="1428760" cy="121444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childTnLst>
                          </p:cTn>
                        </p:par>
                        <p:par>
                          <p:cTn id="8" fill="hold">
                            <p:stCondLst>
                              <p:cond delay="30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otel Hotel Villa Manos, Karterados - trivago.com"/>
          <p:cNvPicPr>
            <a:picLocks noChangeAspect="1" noChangeArrowheads="1"/>
          </p:cNvPicPr>
          <p:nvPr/>
        </p:nvPicPr>
        <p:blipFill>
          <a:blip r:embed="rId2"/>
          <a:srcRect/>
          <a:stretch>
            <a:fillRect/>
          </a:stretch>
        </p:blipFill>
        <p:spPr bwMode="auto">
          <a:xfrm>
            <a:off x="0" y="0"/>
            <a:ext cx="4572000" cy="2823870"/>
          </a:xfrm>
          <a:prstGeom prst="rect">
            <a:avLst/>
          </a:prstGeom>
          <a:noFill/>
        </p:spPr>
      </p:pic>
      <p:sp>
        <p:nvSpPr>
          <p:cNvPr id="44036" name="AutoShape 4" descr="Apanemo Hotel &amp; Suites, Akrotiri, Greece - Booking.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Apanemo Hotel &amp; Suites, Akrotiri, Greece - Booking.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Apanemo Hotel &amp; Suites, Akrotiri, Greece - Booking.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33eb14269d8cfae9f174aa5310219ebb.jpg"/>
          <p:cNvPicPr>
            <a:picLocks noChangeAspect="1"/>
          </p:cNvPicPr>
          <p:nvPr/>
        </p:nvPicPr>
        <p:blipFill>
          <a:blip r:embed="rId3"/>
          <a:stretch>
            <a:fillRect/>
          </a:stretch>
        </p:blipFill>
        <p:spPr>
          <a:xfrm>
            <a:off x="6429389" y="2857496"/>
            <a:ext cx="2714612" cy="4000504"/>
          </a:xfrm>
          <a:prstGeom prst="rect">
            <a:avLst/>
          </a:prstGeom>
        </p:spPr>
      </p:pic>
      <p:pic>
        <p:nvPicPr>
          <p:cNvPr id="9" name="Picture 8" descr="5345.jpg"/>
          <p:cNvPicPr>
            <a:picLocks noChangeAspect="1"/>
          </p:cNvPicPr>
          <p:nvPr/>
        </p:nvPicPr>
        <p:blipFill>
          <a:blip r:embed="rId4"/>
          <a:stretch>
            <a:fillRect/>
          </a:stretch>
        </p:blipFill>
        <p:spPr>
          <a:xfrm>
            <a:off x="4572000" y="0"/>
            <a:ext cx="4572000" cy="2852493"/>
          </a:xfrm>
          <a:prstGeom prst="rect">
            <a:avLst/>
          </a:prstGeom>
        </p:spPr>
      </p:pic>
      <p:pic>
        <p:nvPicPr>
          <p:cNvPr id="10" name="Picture 9" descr="download.jpg"/>
          <p:cNvPicPr>
            <a:picLocks noChangeAspect="1"/>
          </p:cNvPicPr>
          <p:nvPr/>
        </p:nvPicPr>
        <p:blipFill>
          <a:blip r:embed="rId5"/>
          <a:stretch>
            <a:fillRect/>
          </a:stretch>
        </p:blipFill>
        <p:spPr>
          <a:xfrm>
            <a:off x="0" y="2786058"/>
            <a:ext cx="2786050" cy="4071942"/>
          </a:xfrm>
          <a:prstGeom prst="rect">
            <a:avLst/>
          </a:prstGeom>
        </p:spPr>
      </p:pic>
      <p:pic>
        <p:nvPicPr>
          <p:cNvPr id="11" name="Picture 10" descr="152865044.jpg"/>
          <p:cNvPicPr>
            <a:picLocks noChangeAspect="1"/>
          </p:cNvPicPr>
          <p:nvPr/>
        </p:nvPicPr>
        <p:blipFill>
          <a:blip r:embed="rId6"/>
          <a:stretch>
            <a:fillRect/>
          </a:stretch>
        </p:blipFill>
        <p:spPr>
          <a:xfrm>
            <a:off x="2786050" y="4643446"/>
            <a:ext cx="3643338" cy="2214554"/>
          </a:xfrm>
          <a:prstGeom prst="rect">
            <a:avLst/>
          </a:prstGeom>
        </p:spPr>
      </p:pic>
      <p:pic>
        <p:nvPicPr>
          <p:cNvPr id="12" name="Picture 11" descr="118021136.jpg"/>
          <p:cNvPicPr>
            <a:picLocks noChangeAspect="1"/>
          </p:cNvPicPr>
          <p:nvPr/>
        </p:nvPicPr>
        <p:blipFill>
          <a:blip r:embed="rId7"/>
          <a:stretch>
            <a:fillRect/>
          </a:stretch>
        </p:blipFill>
        <p:spPr>
          <a:xfrm>
            <a:off x="2786050" y="2786058"/>
            <a:ext cx="3643338" cy="1857388"/>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3000" fill="hold"/>
                                        <p:tgtEl>
                                          <p:spTgt spid="44034"/>
                                        </p:tgtEl>
                                        <p:attrNameLst>
                                          <p:attrName>ppt_x</p:attrName>
                                        </p:attrNameLst>
                                      </p:cBhvr>
                                      <p:tavLst>
                                        <p:tav tm="0">
                                          <p:val>
                                            <p:strVal val="#ppt_x"/>
                                          </p:val>
                                        </p:tav>
                                        <p:tav tm="100000">
                                          <p:val>
                                            <p:strVal val="#ppt_x"/>
                                          </p:val>
                                        </p:tav>
                                      </p:tavLst>
                                    </p:anim>
                                    <p:anim calcmode="lin" valueType="num">
                                      <p:cBhvr additive="base">
                                        <p:cTn id="8" dur="3000" fill="hold"/>
                                        <p:tgtEl>
                                          <p:spTgt spid="44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4036"/>
                                        </p:tgtEl>
                                        <p:attrNameLst>
                                          <p:attrName>style.visibility</p:attrName>
                                        </p:attrNameLst>
                                      </p:cBhvr>
                                      <p:to>
                                        <p:strVal val="visible"/>
                                      </p:to>
                                    </p:set>
                                    <p:anim calcmode="lin" valueType="num">
                                      <p:cBhvr additive="base">
                                        <p:cTn id="11" dur="3000" fill="hold"/>
                                        <p:tgtEl>
                                          <p:spTgt spid="44036"/>
                                        </p:tgtEl>
                                        <p:attrNameLst>
                                          <p:attrName>ppt_x</p:attrName>
                                        </p:attrNameLst>
                                      </p:cBhvr>
                                      <p:tavLst>
                                        <p:tav tm="0">
                                          <p:val>
                                            <p:strVal val="#ppt_x"/>
                                          </p:val>
                                        </p:tav>
                                        <p:tav tm="100000">
                                          <p:val>
                                            <p:strVal val="#ppt_x"/>
                                          </p:val>
                                        </p:tav>
                                      </p:tavLst>
                                    </p:anim>
                                    <p:anim calcmode="lin" valueType="num">
                                      <p:cBhvr additive="base">
                                        <p:cTn id="12" dur="3000" fill="hold"/>
                                        <p:tgtEl>
                                          <p:spTgt spid="440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44038"/>
                                        </p:tgtEl>
                                        <p:attrNameLst>
                                          <p:attrName>style.visibility</p:attrName>
                                        </p:attrNameLst>
                                      </p:cBhvr>
                                      <p:to>
                                        <p:strVal val="visible"/>
                                      </p:to>
                                    </p:set>
                                    <p:anim calcmode="lin" valueType="num">
                                      <p:cBhvr additive="base">
                                        <p:cTn id="15" dur="3000" fill="hold"/>
                                        <p:tgtEl>
                                          <p:spTgt spid="44038"/>
                                        </p:tgtEl>
                                        <p:attrNameLst>
                                          <p:attrName>ppt_x</p:attrName>
                                        </p:attrNameLst>
                                      </p:cBhvr>
                                      <p:tavLst>
                                        <p:tav tm="0">
                                          <p:val>
                                            <p:strVal val="#ppt_x"/>
                                          </p:val>
                                        </p:tav>
                                        <p:tav tm="100000">
                                          <p:val>
                                            <p:strVal val="#ppt_x"/>
                                          </p:val>
                                        </p:tav>
                                      </p:tavLst>
                                    </p:anim>
                                    <p:anim calcmode="lin" valueType="num">
                                      <p:cBhvr additive="base">
                                        <p:cTn id="16" dur="3000" fill="hold"/>
                                        <p:tgtEl>
                                          <p:spTgt spid="440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44040"/>
                                        </p:tgtEl>
                                        <p:attrNameLst>
                                          <p:attrName>style.visibility</p:attrName>
                                        </p:attrNameLst>
                                      </p:cBhvr>
                                      <p:to>
                                        <p:strVal val="visible"/>
                                      </p:to>
                                    </p:set>
                                    <p:anim calcmode="lin" valueType="num">
                                      <p:cBhvr additive="base">
                                        <p:cTn id="19" dur="3000" fill="hold"/>
                                        <p:tgtEl>
                                          <p:spTgt spid="44040"/>
                                        </p:tgtEl>
                                        <p:attrNameLst>
                                          <p:attrName>ppt_x</p:attrName>
                                        </p:attrNameLst>
                                      </p:cBhvr>
                                      <p:tavLst>
                                        <p:tav tm="0">
                                          <p:val>
                                            <p:strVal val="#ppt_x"/>
                                          </p:val>
                                        </p:tav>
                                        <p:tav tm="100000">
                                          <p:val>
                                            <p:strVal val="#ppt_x"/>
                                          </p:val>
                                        </p:tav>
                                      </p:tavLst>
                                    </p:anim>
                                    <p:anim calcmode="lin" valueType="num">
                                      <p:cBhvr additive="base">
                                        <p:cTn id="20" dur="3000" fill="hold"/>
                                        <p:tgtEl>
                                          <p:spTgt spid="440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0" fill="hold"/>
                                        <p:tgtEl>
                                          <p:spTgt spid="8"/>
                                        </p:tgtEl>
                                        <p:attrNameLst>
                                          <p:attrName>ppt_x</p:attrName>
                                        </p:attrNameLst>
                                      </p:cBhvr>
                                      <p:tavLst>
                                        <p:tav tm="0">
                                          <p:val>
                                            <p:strVal val="#ppt_x"/>
                                          </p:val>
                                        </p:tav>
                                        <p:tav tm="100000">
                                          <p:val>
                                            <p:strVal val="#ppt_x"/>
                                          </p:val>
                                        </p:tav>
                                      </p:tavLst>
                                    </p:anim>
                                    <p:anim calcmode="lin" valueType="num">
                                      <p:cBhvr additive="base">
                                        <p:cTn id="24" dur="3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000" fill="hold"/>
                                        <p:tgtEl>
                                          <p:spTgt spid="9"/>
                                        </p:tgtEl>
                                        <p:attrNameLst>
                                          <p:attrName>ppt_x</p:attrName>
                                        </p:attrNameLst>
                                      </p:cBhvr>
                                      <p:tavLst>
                                        <p:tav tm="0">
                                          <p:val>
                                            <p:strVal val="#ppt_x"/>
                                          </p:val>
                                        </p:tav>
                                        <p:tav tm="100000">
                                          <p:val>
                                            <p:strVal val="#ppt_x"/>
                                          </p:val>
                                        </p:tav>
                                      </p:tavLst>
                                    </p:anim>
                                    <p:anim calcmode="lin" valueType="num">
                                      <p:cBhvr additive="base">
                                        <p:cTn id="28" dur="30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0" fill="hold"/>
                                        <p:tgtEl>
                                          <p:spTgt spid="10"/>
                                        </p:tgtEl>
                                        <p:attrNameLst>
                                          <p:attrName>ppt_x</p:attrName>
                                        </p:attrNameLst>
                                      </p:cBhvr>
                                      <p:tavLst>
                                        <p:tav tm="0">
                                          <p:val>
                                            <p:strVal val="#ppt_x"/>
                                          </p:val>
                                        </p:tav>
                                        <p:tav tm="100000">
                                          <p:val>
                                            <p:strVal val="#ppt_x"/>
                                          </p:val>
                                        </p:tav>
                                      </p:tavLst>
                                    </p:anim>
                                    <p:anim calcmode="lin" valueType="num">
                                      <p:cBhvr additive="base">
                                        <p:cTn id="32" dur="30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3000" fill="hold"/>
                                        <p:tgtEl>
                                          <p:spTgt spid="11"/>
                                        </p:tgtEl>
                                        <p:attrNameLst>
                                          <p:attrName>ppt_x</p:attrName>
                                        </p:attrNameLst>
                                      </p:cBhvr>
                                      <p:tavLst>
                                        <p:tav tm="0">
                                          <p:val>
                                            <p:strVal val="#ppt_x"/>
                                          </p:val>
                                        </p:tav>
                                        <p:tav tm="100000">
                                          <p:val>
                                            <p:strVal val="#ppt_x"/>
                                          </p:val>
                                        </p:tav>
                                      </p:tavLst>
                                    </p:anim>
                                    <p:anim calcmode="lin" valueType="num">
                                      <p:cBhvr additive="base">
                                        <p:cTn id="36" dur="3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3000" fill="hold"/>
                                        <p:tgtEl>
                                          <p:spTgt spid="12"/>
                                        </p:tgtEl>
                                        <p:attrNameLst>
                                          <p:attrName>ppt_x</p:attrName>
                                        </p:attrNameLst>
                                      </p:cBhvr>
                                      <p:tavLst>
                                        <p:tav tm="0">
                                          <p:val>
                                            <p:strVal val="#ppt_x"/>
                                          </p:val>
                                        </p:tav>
                                        <p:tav tm="100000">
                                          <p:val>
                                            <p:strVal val="#ppt_x"/>
                                          </p:val>
                                        </p:tav>
                                      </p:tavLst>
                                    </p:anim>
                                    <p:anim calcmode="lin" valueType="num">
                                      <p:cBhvr additive="base">
                                        <p:cTn id="40"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8" grpId="0"/>
      <p:bldP spid="440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1143000"/>
          </a:xfrm>
        </p:spPr>
        <p:style>
          <a:lnRef idx="1">
            <a:schemeClr val="accent3"/>
          </a:lnRef>
          <a:fillRef idx="2">
            <a:schemeClr val="accent3"/>
          </a:fillRef>
          <a:effectRef idx="1">
            <a:schemeClr val="accent3"/>
          </a:effectRef>
          <a:fontRef idx="minor">
            <a:schemeClr val="dk1"/>
          </a:fontRef>
        </p:style>
        <p:txBody>
          <a:bodyPr/>
          <a:lstStyle/>
          <a:p>
            <a:r>
              <a:rPr lang="sr-Latn-RS" dirty="0"/>
              <a:t>Hvala na pažnji!</a:t>
            </a:r>
            <a:endParaRPr lang="en-US" dirty="0"/>
          </a:p>
        </p:txBody>
      </p:sp>
      <p:sp>
        <p:nvSpPr>
          <p:cNvPr id="4" name="TextBox 3"/>
          <p:cNvSpPr txBox="1"/>
          <p:nvPr/>
        </p:nvSpPr>
        <p:spPr>
          <a:xfrm>
            <a:off x="3357554" y="3500438"/>
            <a:ext cx="4714908" cy="369332"/>
          </a:xfrm>
          <a:prstGeom prst="rect">
            <a:avLst/>
          </a:prstGeom>
          <a:noFill/>
        </p:spPr>
        <p:txBody>
          <a:bodyPr wrap="square" rtlCol="0">
            <a:spAutoFit/>
          </a:bodyPr>
          <a:lstStyle/>
          <a:p>
            <a:r>
              <a:rPr lang="sr-Latn-RS" dirty="0">
                <a:latin typeface="Monotype Corsiva" pitchFamily="66" charset="0"/>
              </a:rPr>
              <a:t>Milica Aleksić</a:t>
            </a:r>
            <a:endParaRPr lang="en-US" dirty="0">
              <a:latin typeface="Monotype Corsiva" pitchFamily="66" charset="0"/>
            </a:endParaRPr>
          </a:p>
        </p:txBody>
      </p:sp>
      <p:sp>
        <p:nvSpPr>
          <p:cNvPr id="5" name="TextBox 4"/>
          <p:cNvSpPr txBox="1"/>
          <p:nvPr/>
        </p:nvSpPr>
        <p:spPr>
          <a:xfrm>
            <a:off x="4429124" y="5429264"/>
            <a:ext cx="4071966" cy="369332"/>
          </a:xfrm>
          <a:prstGeom prst="rect">
            <a:avLst/>
          </a:prstGeom>
          <a:noFill/>
        </p:spPr>
        <p:txBody>
          <a:bodyPr wrap="square" rtlCol="0">
            <a:spAutoFit/>
          </a:bodyPr>
          <a:lstStyle/>
          <a:p>
            <a:r>
              <a:rPr lang="sr-Latn-RS" dirty="0">
                <a:latin typeface="Monotype Corsiva" pitchFamily="66" charset="0"/>
              </a:rPr>
              <a:t>Anja Antunović</a:t>
            </a:r>
            <a:endParaRPr lang="en-US" dirty="0">
              <a:latin typeface="Monotype Corsiva" pitchFamily="66" charset="0"/>
            </a:endParaRPr>
          </a:p>
        </p:txBody>
      </p:sp>
      <p:sp>
        <p:nvSpPr>
          <p:cNvPr id="6" name="TextBox 5"/>
          <p:cNvSpPr txBox="1"/>
          <p:nvPr/>
        </p:nvSpPr>
        <p:spPr>
          <a:xfrm>
            <a:off x="5500694" y="3714752"/>
            <a:ext cx="4357718" cy="369332"/>
          </a:xfrm>
          <a:prstGeom prst="rect">
            <a:avLst/>
          </a:prstGeom>
          <a:noFill/>
        </p:spPr>
        <p:txBody>
          <a:bodyPr wrap="square" rtlCol="0">
            <a:spAutoFit/>
          </a:bodyPr>
          <a:lstStyle/>
          <a:p>
            <a:r>
              <a:rPr lang="sr-Latn-RS" dirty="0">
                <a:latin typeface="Monotype Corsiva" pitchFamily="66" charset="0"/>
              </a:rPr>
              <a:t>Tijana Jovanović</a:t>
            </a:r>
            <a:endParaRPr lang="en-US" dirty="0">
              <a:latin typeface="Monotype Corsiva" pitchFamily="66" charset="0"/>
            </a:endParaRPr>
          </a:p>
        </p:txBody>
      </p:sp>
      <p:sp>
        <p:nvSpPr>
          <p:cNvPr id="7" name="TextBox 6"/>
          <p:cNvSpPr txBox="1"/>
          <p:nvPr/>
        </p:nvSpPr>
        <p:spPr>
          <a:xfrm>
            <a:off x="928662" y="5000636"/>
            <a:ext cx="3571900" cy="369332"/>
          </a:xfrm>
          <a:prstGeom prst="rect">
            <a:avLst/>
          </a:prstGeom>
          <a:noFill/>
        </p:spPr>
        <p:txBody>
          <a:bodyPr wrap="square" rtlCol="0">
            <a:spAutoFit/>
          </a:bodyPr>
          <a:lstStyle/>
          <a:p>
            <a:r>
              <a:rPr lang="sr-Latn-RS" dirty="0">
                <a:latin typeface="Monotype Corsiva" pitchFamily="66" charset="0"/>
              </a:rPr>
              <a:t>Kristina Bijelić</a:t>
            </a:r>
            <a:endParaRPr lang="en-US" dirty="0">
              <a:latin typeface="Monotype Corsiva" pitchFamily="66" charset="0"/>
            </a:endParaRPr>
          </a:p>
        </p:txBody>
      </p:sp>
      <p:sp>
        <p:nvSpPr>
          <p:cNvPr id="8" name="TextBox 7"/>
          <p:cNvSpPr txBox="1"/>
          <p:nvPr/>
        </p:nvSpPr>
        <p:spPr>
          <a:xfrm>
            <a:off x="642910" y="3357562"/>
            <a:ext cx="2928958" cy="369332"/>
          </a:xfrm>
          <a:prstGeom prst="rect">
            <a:avLst/>
          </a:prstGeom>
          <a:noFill/>
        </p:spPr>
        <p:txBody>
          <a:bodyPr wrap="square" rtlCol="0">
            <a:spAutoFit/>
          </a:bodyPr>
          <a:lstStyle/>
          <a:p>
            <a:r>
              <a:rPr lang="sr-Latn-RS" dirty="0">
                <a:latin typeface="Monotype Corsiva" pitchFamily="66" charset="0"/>
              </a:rPr>
              <a:t>Aleksandra Marjanović</a:t>
            </a:r>
            <a:endParaRPr lang="en-US" dirty="0">
              <a:latin typeface="Monotype Corsiva" pitchFamily="66" charset="0"/>
            </a:endParaRPr>
          </a:p>
        </p:txBody>
      </p:sp>
      <p:sp>
        <p:nvSpPr>
          <p:cNvPr id="9" name="TextBox 8"/>
          <p:cNvSpPr txBox="1"/>
          <p:nvPr/>
        </p:nvSpPr>
        <p:spPr>
          <a:xfrm>
            <a:off x="4143372" y="2571744"/>
            <a:ext cx="2857520" cy="707886"/>
          </a:xfrm>
          <a:prstGeom prst="rect">
            <a:avLst/>
          </a:prstGeom>
          <a:noFill/>
        </p:spPr>
        <p:txBody>
          <a:bodyPr wrap="square" rtlCol="0">
            <a:spAutoFit/>
          </a:bodyPr>
          <a:lstStyle/>
          <a:p>
            <a:r>
              <a:rPr lang="sr-Latn-RS" sz="4000" dirty="0"/>
              <a:t>IV1</a:t>
            </a:r>
            <a:endParaRPr lang="en-US" sz="4000" dirty="0"/>
          </a:p>
        </p:txBody>
      </p:sp>
      <p:sp>
        <p:nvSpPr>
          <p:cNvPr id="11" name="Smiley Face 10"/>
          <p:cNvSpPr/>
          <p:nvPr/>
        </p:nvSpPr>
        <p:spPr>
          <a:xfrm>
            <a:off x="5072066" y="2571744"/>
            <a:ext cx="785818" cy="714380"/>
          </a:xfrm>
          <a:prstGeom prst="smileyF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Heart 11"/>
          <p:cNvSpPr/>
          <p:nvPr/>
        </p:nvSpPr>
        <p:spPr>
          <a:xfrm>
            <a:off x="4714876" y="5857892"/>
            <a:ext cx="857256" cy="642942"/>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Heart 12"/>
          <p:cNvSpPr/>
          <p:nvPr/>
        </p:nvSpPr>
        <p:spPr>
          <a:xfrm>
            <a:off x="5786446" y="4286256"/>
            <a:ext cx="857256" cy="642942"/>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Heart 13"/>
          <p:cNvSpPr/>
          <p:nvPr/>
        </p:nvSpPr>
        <p:spPr>
          <a:xfrm>
            <a:off x="1357290" y="5786454"/>
            <a:ext cx="857256" cy="642942"/>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Heart 14"/>
          <p:cNvSpPr/>
          <p:nvPr/>
        </p:nvSpPr>
        <p:spPr>
          <a:xfrm>
            <a:off x="3571868" y="4143380"/>
            <a:ext cx="857256" cy="642942"/>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Heart 15"/>
          <p:cNvSpPr/>
          <p:nvPr/>
        </p:nvSpPr>
        <p:spPr>
          <a:xfrm>
            <a:off x="1214414" y="3857628"/>
            <a:ext cx="857256" cy="642942"/>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1+#ppt_w/2"/>
                                          </p:val>
                                        </p:tav>
                                        <p:tav tm="100000">
                                          <p:val>
                                            <p:strVal val="#ppt_x"/>
                                          </p:val>
                                        </p:tav>
                                      </p:tavLst>
                                    </p:anim>
                                    <p:anim calcmode="lin" valueType="num">
                                      <p:cBhvr additive="base">
                                        <p:cTn id="28" dur="2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fill="hold"/>
                                        <p:tgtEl>
                                          <p:spTgt spid="14"/>
                                        </p:tgtEl>
                                        <p:attrNameLst>
                                          <p:attrName>ppt_x</p:attrName>
                                        </p:attrNameLst>
                                      </p:cBhvr>
                                      <p:tavLst>
                                        <p:tav tm="0">
                                          <p:val>
                                            <p:strVal val="1+#ppt_w/2"/>
                                          </p:val>
                                        </p:tav>
                                        <p:tav tm="100000">
                                          <p:val>
                                            <p:strVal val="#ppt_x"/>
                                          </p:val>
                                        </p:tav>
                                      </p:tavLst>
                                    </p:anim>
                                    <p:anim calcmode="lin" valueType="num">
                                      <p:cBhvr additive="base">
                                        <p:cTn id="36" dur="2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1+#ppt_w/2"/>
                                          </p:val>
                                        </p:tav>
                                        <p:tav tm="100000">
                                          <p:val>
                                            <p:strVal val="#ppt_x"/>
                                          </p:val>
                                        </p:tav>
                                      </p:tavLst>
                                    </p:anim>
                                    <p:anim calcmode="lin" valueType="num">
                                      <p:cBhvr additive="base">
                                        <p:cTn id="40" dur="2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1+#ppt_w/2"/>
                                          </p:val>
                                        </p:tav>
                                        <p:tav tm="100000">
                                          <p:val>
                                            <p:strVal val="#ppt_x"/>
                                          </p:val>
                                        </p:tav>
                                      </p:tavLst>
                                    </p:anim>
                                    <p:anim calcmode="lin" valueType="num">
                                      <p:cBhvr additive="base">
                                        <p:cTn id="44"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descr="Santorini Map and Guide: Cyclades Islands,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Santorini Map and Guide: Cyclades Islands,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santorini-map-1500-56b2976f3df78cdfa0040338.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reflection blurRad="6350" stA="50000" endA="300" endPos="55500" dist="50800" dir="5400000" sy="-100000" algn="bl" rotWithShape="0"/>
          </a:effectLst>
        </p:spPr>
        <p:txBody>
          <a:bodyPr/>
          <a:lstStyle/>
          <a:p>
            <a:r>
              <a:rPr lang="sr-Latn-RS" dirty="0">
                <a:latin typeface="Monotype Corsiva" pitchFamily="66" charset="0"/>
              </a:rPr>
              <a:t>Veličanstveni    Santorini</a:t>
            </a:r>
            <a:endParaRPr lang="en-US" dirty="0">
              <a:latin typeface="Monotype Corsiva" pitchFamily="66" charset="0"/>
            </a:endParaRPr>
          </a:p>
        </p:txBody>
      </p:sp>
      <p:sp>
        <p:nvSpPr>
          <p:cNvPr id="3" name="Content Placeholder 2"/>
          <p:cNvSpPr>
            <a:spLocks noGrp="1"/>
          </p:cNvSpPr>
          <p:nvPr>
            <p:ph idx="1"/>
          </p:nvPr>
        </p:nvSpPr>
        <p:spPr>
          <a:xfrm>
            <a:off x="0" y="2214554"/>
            <a:ext cx="4929222" cy="4411675"/>
          </a:xfrm>
        </p:spPr>
        <p:txBody>
          <a:bodyPr>
            <a:normAutofit fontScale="92500" lnSpcReduction="20000"/>
          </a:bodyPr>
          <a:lstStyle/>
          <a:p>
            <a:pPr>
              <a:buClr>
                <a:schemeClr val="tx1"/>
              </a:buClr>
              <a:buFont typeface="Monotype Corsiva" pitchFamily="66" charset="0"/>
              <a:buChar char="☼"/>
            </a:pPr>
            <a:r>
              <a:rPr lang="sr-Latn-RS" b="1" dirty="0">
                <a:latin typeface="Monotype Corsiva" pitchFamily="66" charset="0"/>
              </a:rPr>
              <a:t>Santorini</a:t>
            </a:r>
            <a:r>
              <a:rPr lang="sr-Latn-RS" dirty="0">
                <a:latin typeface="Monotype Corsiva" pitchFamily="66" charset="0"/>
              </a:rPr>
              <a:t> je najslikovitije,najpopularnije i truistički njaposećenije grčko ostrvo.Bele fasade,plavi krovovi i stolarija,uz tamne vulkanske stene i plavetnilo Egejskog mora čine tipičan kolorit Santorinija.Ostrvo je još fascinantnije po samom nastatnku,istorijatu ,legendama....</a:t>
            </a:r>
            <a:endParaRPr lang="en-US" dirty="0">
              <a:latin typeface="Monotype Corsiva" pitchFamily="66" charset="0"/>
            </a:endParaRPr>
          </a:p>
        </p:txBody>
      </p:sp>
      <p:pic>
        <p:nvPicPr>
          <p:cNvPr id="4" name="Picture 3" descr="grčka-zastava-grci.jpg"/>
          <p:cNvPicPr>
            <a:picLocks noChangeAspect="1"/>
          </p:cNvPicPr>
          <p:nvPr/>
        </p:nvPicPr>
        <p:blipFill>
          <a:blip r:embed="rId3"/>
          <a:stretch>
            <a:fillRect/>
          </a:stretch>
        </p:blipFill>
        <p:spPr>
          <a:xfrm>
            <a:off x="5214942" y="3357562"/>
            <a:ext cx="3457578" cy="2884099"/>
          </a:xfrm>
          <a:prstGeom prst="rect">
            <a:avLst/>
          </a:prstGeom>
          <a:ln>
            <a:solidFill>
              <a:srgbClr val="FFFF00"/>
            </a:solidFill>
            <a:prstDash val="lgDash"/>
          </a:ln>
          <a:effectLst>
            <a:outerShdw blurRad="190500" algn="tl" rotWithShape="0">
              <a:srgbClr val="000000">
                <a:alpha val="70000"/>
              </a:srgbClr>
            </a:outerShdw>
          </a:effectLst>
        </p:spPr>
      </p:pic>
      <p:sp>
        <p:nvSpPr>
          <p:cNvPr id="5" name="Chevron 4"/>
          <p:cNvSpPr/>
          <p:nvPr/>
        </p:nvSpPr>
        <p:spPr>
          <a:xfrm>
            <a:off x="1500166" y="642918"/>
            <a:ext cx="500066" cy="428628"/>
          </a:xfrm>
          <a:prstGeom prst="chevr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0800000">
            <a:off x="7358082" y="642918"/>
            <a:ext cx="500066" cy="428628"/>
          </a:xfrm>
          <a:prstGeom prst="chevr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5" presetClass="entr" presetSubtype="5"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down)">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50000" b="-5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1"/>
            <a:ext cx="8229600" cy="3357586"/>
          </a:xfrm>
        </p:spPr>
        <p:txBody>
          <a:bodyPr>
            <a:normAutofit lnSpcReduction="10000"/>
          </a:bodyPr>
          <a:lstStyle/>
          <a:p>
            <a:pPr>
              <a:buFont typeface="Monotype Corsiva" pitchFamily="66" charset="0"/>
              <a:buChar char="☼"/>
            </a:pPr>
            <a:r>
              <a:rPr lang="sr-Latn-RS" dirty="0">
                <a:latin typeface="Monotype Corsiva" pitchFamily="66" charset="0"/>
              </a:rPr>
              <a:t>Topli sunčevi zraci obasjavaju ovo drevno ostrvo,tokom većeg dela godine,pa čak i za vreme takozvanog “kišnog razdoblja” koje traje od novembra do marta.Toplo i suvo vreme vlada od  aprila pa sve do oktobra ,i samim tim je ocaj period idealan za potpuno uživanje u slikovitom kraju Santorinija. </a:t>
            </a:r>
            <a:endParaRPr lang="en-US" dirty="0">
              <a:latin typeface="Monotype Corsiva" pitchFamily="66" charset="0"/>
            </a:endParaRPr>
          </a:p>
          <a:p>
            <a:pPr>
              <a:buFont typeface="Monotype Corsiva" pitchFamily="66" charset="0"/>
              <a:buChar char="☼"/>
            </a:pPr>
            <a:endParaRPr lang="en-US" dirty="0">
              <a:latin typeface="Monotype Corsiva" pitchFamily="66" charset="0"/>
            </a:endParaRPr>
          </a:p>
        </p:txBody>
      </p:sp>
      <p:pic>
        <p:nvPicPr>
          <p:cNvPr id="1026" name="Picture 2" descr="Santorini Leto 2020| Viva Travel"/>
          <p:cNvPicPr>
            <a:picLocks noChangeAspect="1" noChangeArrowheads="1"/>
          </p:cNvPicPr>
          <p:nvPr/>
        </p:nvPicPr>
        <p:blipFill>
          <a:blip r:embed="rId3"/>
          <a:srcRect/>
          <a:stretch>
            <a:fillRect/>
          </a:stretch>
        </p:blipFill>
        <p:spPr bwMode="auto">
          <a:xfrm>
            <a:off x="928662" y="3786190"/>
            <a:ext cx="3924269" cy="2452668"/>
          </a:xfrm>
          <a:prstGeom prst="rect">
            <a:avLst/>
          </a:prstGeom>
          <a:noFill/>
        </p:spPr>
      </p:pic>
      <p:pic>
        <p:nvPicPr>
          <p:cNvPr id="5" name="Picture 4" descr="69955883_127364275263594_6773471536119960958_n.jpg"/>
          <p:cNvPicPr/>
          <p:nvPr/>
        </p:nvPicPr>
        <p:blipFill>
          <a:blip r:embed="rId4"/>
          <a:stretch>
            <a:fillRect/>
          </a:stretch>
        </p:blipFill>
        <p:spPr>
          <a:xfrm>
            <a:off x="5143504" y="3429000"/>
            <a:ext cx="3714776" cy="3071834"/>
          </a:xfrm>
          <a:prstGeom prst="rect">
            <a:avLst/>
          </a:prstGeom>
        </p:spPr>
      </p:pic>
      <p:sp>
        <p:nvSpPr>
          <p:cNvPr id="6" name="4-Point Star 5"/>
          <p:cNvSpPr/>
          <p:nvPr/>
        </p:nvSpPr>
        <p:spPr>
          <a:xfrm>
            <a:off x="8643966" y="714356"/>
            <a:ext cx="357158" cy="428628"/>
          </a:xfrm>
          <a:prstGeom prst="star4">
            <a:avLst>
              <a:gd name="adj" fmla="val 1432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8143900" y="214290"/>
            <a:ext cx="642942" cy="71438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860" y="2332037"/>
            <a:ext cx="4214842" cy="4525963"/>
          </a:xfrm>
          <a:solidFill>
            <a:srgbClr val="FFFF00"/>
          </a:solidFill>
          <a:ln>
            <a:solidFill>
              <a:schemeClr val="bg2">
                <a:lumMod val="10000"/>
              </a:schemeClr>
            </a:solidFill>
          </a:ln>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ctr">
              <a:buNone/>
            </a:pPr>
            <a:r>
              <a:rPr lang="vi-VN" dirty="0"/>
              <a:t>KADA IĆI NA SANTORINI?</a:t>
            </a:r>
            <a:endParaRPr lang="sr-Latn-RS" dirty="0"/>
          </a:p>
          <a:p>
            <a:r>
              <a:rPr lang="vi-VN" dirty="0"/>
              <a:t>Santorini ima dugu sezonu, od početka maja do kraja oktobra.U julu i avgustu ima najviše turista. Vrhunac sezone – Ako želite da se kupate najbolji meseci su jun, jul, avgust i septembar. Početak i kraj sezone – Ako želite niže cene, a i lepo vreme, birajte kraj septembra i oktobar ili maj i početak juna. Fino je vreme i temperature nisu previsoke.Van sezone - U tom periodu mnogi ugostiteljski objekti uopšte ne rade, a letovi i trajekti su znatno ređi.</a:t>
            </a:r>
            <a:endParaRPr lang="en-US" dirty="0"/>
          </a:p>
        </p:txBody>
      </p:sp>
      <p:pic>
        <p:nvPicPr>
          <p:cNvPr id="4" name="Picture 3" descr="053bd5e1-eae3-4e5a-a4ba-538fa360aa20.jpg"/>
          <p:cNvPicPr>
            <a:picLocks noChangeAspect="1"/>
          </p:cNvPicPr>
          <p:nvPr/>
        </p:nvPicPr>
        <p:blipFill>
          <a:blip r:embed="rId2"/>
          <a:stretch>
            <a:fillRect/>
          </a:stretch>
        </p:blipFill>
        <p:spPr>
          <a:xfrm>
            <a:off x="1" y="0"/>
            <a:ext cx="2357421" cy="3786190"/>
          </a:xfrm>
          <a:prstGeom prst="rect">
            <a:avLst/>
          </a:prstGeom>
        </p:spPr>
      </p:pic>
      <p:pic>
        <p:nvPicPr>
          <p:cNvPr id="5" name="Picture 4" descr="69153653_530009987807775_2358646499899875424_n.jpg"/>
          <p:cNvPicPr>
            <a:picLocks noChangeAspect="1"/>
          </p:cNvPicPr>
          <p:nvPr/>
        </p:nvPicPr>
        <p:blipFill>
          <a:blip r:embed="rId3"/>
          <a:stretch>
            <a:fillRect/>
          </a:stretch>
        </p:blipFill>
        <p:spPr>
          <a:xfrm>
            <a:off x="6786578" y="178128"/>
            <a:ext cx="2357422" cy="3798541"/>
          </a:xfrm>
          <a:prstGeom prst="rect">
            <a:avLst/>
          </a:prstGeom>
        </p:spPr>
      </p:pic>
      <p:sp>
        <p:nvSpPr>
          <p:cNvPr id="6" name="5-Point Star 5"/>
          <p:cNvSpPr/>
          <p:nvPr/>
        </p:nvSpPr>
        <p:spPr>
          <a:xfrm>
            <a:off x="4071934" y="1142984"/>
            <a:ext cx="1214446" cy="1071570"/>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5-Point Star 6"/>
          <p:cNvSpPr/>
          <p:nvPr/>
        </p:nvSpPr>
        <p:spPr>
          <a:xfrm>
            <a:off x="2714612" y="0"/>
            <a:ext cx="1214446" cy="1071570"/>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5-Point Star 7"/>
          <p:cNvSpPr/>
          <p:nvPr/>
        </p:nvSpPr>
        <p:spPr>
          <a:xfrm>
            <a:off x="5286380" y="0"/>
            <a:ext cx="1214446" cy="1071570"/>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 name="5-Point Star 8"/>
          <p:cNvSpPr/>
          <p:nvPr/>
        </p:nvSpPr>
        <p:spPr>
          <a:xfrm>
            <a:off x="785786" y="4357694"/>
            <a:ext cx="1214446" cy="1071570"/>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5-Point Star 9"/>
          <p:cNvSpPr/>
          <p:nvPr/>
        </p:nvSpPr>
        <p:spPr>
          <a:xfrm>
            <a:off x="7286644" y="4429132"/>
            <a:ext cx="1214446" cy="1071570"/>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strVal val="#ppt_w*0.70"/>
                                          </p:val>
                                        </p:tav>
                                        <p:tav tm="100000">
                                          <p:val>
                                            <p:strVal val="#ppt_w"/>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animEffect transition="in" filter="fade">
                                      <p:cBhvr>
                                        <p:cTn id="24" dur="2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strVal val="#ppt_w*0.70"/>
                                          </p:val>
                                        </p:tav>
                                        <p:tav tm="100000">
                                          <p:val>
                                            <p:strVal val="#ppt_w"/>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animEffect transition="in" filter="fade">
                                      <p:cBhvr>
                                        <p:cTn id="29" dur="2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strVal val="#ppt_w*0.70"/>
                                          </p:val>
                                        </p:tav>
                                        <p:tav tm="100000">
                                          <p:val>
                                            <p:strVal val="#ppt_w"/>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animEffect transition="in" filter="fade">
                                      <p:cBhvr>
                                        <p:cTn id="34" dur="2000"/>
                                        <p:tgtEl>
                                          <p:spTgt spid="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strVal val="#ppt_w*0.70"/>
                                          </p:val>
                                        </p:tav>
                                        <p:tav tm="100000">
                                          <p:val>
                                            <p:strVal val="#ppt_w"/>
                                          </p:val>
                                        </p:tav>
                                      </p:tavLst>
                                    </p:anim>
                                    <p:anim calcmode="lin" valueType="num">
                                      <p:cBhvr>
                                        <p:cTn id="38" dur="2000" fill="hold"/>
                                        <p:tgtEl>
                                          <p:spTgt spid="10"/>
                                        </p:tgtEl>
                                        <p:attrNameLst>
                                          <p:attrName>ppt_h</p:attrName>
                                        </p:attrNameLst>
                                      </p:cBhvr>
                                      <p:tavLst>
                                        <p:tav tm="0">
                                          <p:val>
                                            <p:strVal val="#ppt_h"/>
                                          </p:val>
                                        </p:tav>
                                        <p:tav tm="100000">
                                          <p:val>
                                            <p:strVal val="#ppt_h"/>
                                          </p:val>
                                        </p:tav>
                                      </p:tavLst>
                                    </p:anim>
                                    <p:animEffect transition="in" filter="fade">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1285860"/>
            <a:ext cx="5214974" cy="11430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sr-Latn-RS" dirty="0">
                <a:ln>
                  <a:solidFill>
                    <a:schemeClr val="accent1">
                      <a:lumMod val="50000"/>
                    </a:schemeClr>
                  </a:solidFill>
                </a:ln>
                <a:latin typeface="Comic Sans MS" pitchFamily="66" charset="0"/>
              </a:rPr>
              <a:t>Kako je Santorini dobio ime?</a:t>
            </a:r>
            <a:endParaRPr lang="en-US" dirty="0">
              <a:ln>
                <a:solidFill>
                  <a:schemeClr val="accent1">
                    <a:lumMod val="50000"/>
                  </a:schemeClr>
                </a:solidFill>
              </a:ln>
              <a:latin typeface="Comic Sans MS" pitchFamily="66" charset="0"/>
            </a:endParaRPr>
          </a:p>
        </p:txBody>
      </p:sp>
      <p:sp>
        <p:nvSpPr>
          <p:cNvPr id="3" name="Content Placeholder 2"/>
          <p:cNvSpPr>
            <a:spLocks noGrp="1"/>
          </p:cNvSpPr>
          <p:nvPr>
            <p:ph idx="1"/>
          </p:nvPr>
        </p:nvSpPr>
        <p:spPr>
          <a:xfrm>
            <a:off x="214282" y="2428869"/>
            <a:ext cx="5214974" cy="3143272"/>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a:buFont typeface="Monotype Corsiva" pitchFamily="66" charset="0"/>
              <a:buChar char="☼"/>
            </a:pPr>
            <a:r>
              <a:rPr lang="sr-Latn-RS" dirty="0">
                <a:ln>
                  <a:solidFill>
                    <a:schemeClr val="accent1">
                      <a:lumMod val="50000"/>
                    </a:schemeClr>
                  </a:solidFill>
                </a:ln>
                <a:latin typeface="Comic Sans MS" pitchFamily="66" charset="0"/>
              </a:rPr>
              <a:t>Ime ostrva natalo je srastanjem latinskih reči </a:t>
            </a:r>
            <a:r>
              <a:rPr lang="sr-Latn-RS" u="sng" dirty="0">
                <a:ln>
                  <a:solidFill>
                    <a:schemeClr val="accent1">
                      <a:lumMod val="50000"/>
                    </a:schemeClr>
                  </a:solidFill>
                </a:ln>
                <a:latin typeface="Comic Sans MS" pitchFamily="66" charset="0"/>
              </a:rPr>
              <a:t>Saint Irene </a:t>
            </a:r>
            <a:r>
              <a:rPr lang="sr-Latn-RS" dirty="0">
                <a:ln>
                  <a:solidFill>
                    <a:schemeClr val="accent1">
                      <a:lumMod val="50000"/>
                    </a:schemeClr>
                  </a:solidFill>
                </a:ln>
                <a:latin typeface="Comic Sans MS" pitchFamily="66" charset="0"/>
              </a:rPr>
              <a:t>.Grčki naziv za ostrvo je </a:t>
            </a:r>
            <a:r>
              <a:rPr lang="sr-Latn-RS" u="sng" dirty="0">
                <a:ln>
                  <a:solidFill>
                    <a:schemeClr val="accent1">
                      <a:lumMod val="50000"/>
                    </a:schemeClr>
                  </a:solidFill>
                </a:ln>
                <a:latin typeface="Comic Sans MS" pitchFamily="66" charset="0"/>
              </a:rPr>
              <a:t>Fira</a:t>
            </a:r>
            <a:r>
              <a:rPr lang="sr-Latn-RS" dirty="0">
                <a:ln>
                  <a:solidFill>
                    <a:schemeClr val="accent1">
                      <a:lumMod val="50000"/>
                    </a:schemeClr>
                  </a:solidFill>
                </a:ln>
                <a:latin typeface="Comic Sans MS" pitchFamily="66" charset="0"/>
              </a:rPr>
              <a:t> koji se koristi više među grčkim  stanovništvom.Fira je danas najveće mesto na ostrvu.Stariji nazivi za ostrvo su Stongili(Kružan) i Kalieste(Najlepši).</a:t>
            </a:r>
            <a:endParaRPr lang="en-US" dirty="0">
              <a:ln>
                <a:solidFill>
                  <a:schemeClr val="accent1">
                    <a:lumMod val="50000"/>
                  </a:schemeClr>
                </a:solidFill>
              </a:ln>
              <a:latin typeface="Comic Sans MS" pitchFamily="66" charset="0"/>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283835">
            <a:off x="165858" y="333460"/>
            <a:ext cx="7443782" cy="3954459"/>
          </a:xfrm>
          <a:ln/>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ctr">
              <a:buNone/>
            </a:pPr>
            <a:r>
              <a:rPr lang="vi-VN" dirty="0"/>
              <a:t>KAKO DO SANTORINIJA?</a:t>
            </a:r>
            <a:endParaRPr lang="sr-Latn-RS" dirty="0"/>
          </a:p>
          <a:p>
            <a:r>
              <a:rPr lang="vi-VN" dirty="0"/>
              <a:t>Do Santorinija možete stići avionom ili trajektom uz kombinaciju sa drugim prevozom.TRAJEKT- polazi iz Atinske luke Piraeus, cene se kreću između 40e i 60e u jednom smeru, vožnja traje između 5 i 9 sati.AVION-Ne postoji direktan let iz Beograda ili okolnih gradova do Santorinija. Ako idete iz Beograda, možete da letite do Santorinija sa presedanjem u Atini. Ili, let iz Sofije do Atine, pa od Atine do Santorinija. Do Atine iz Sofije takođe leti Ryanair a iz Beograda grčki Aegean i Air Serbia.</a:t>
            </a:r>
            <a:endParaRPr lang="en-US" dirty="0"/>
          </a:p>
        </p:txBody>
      </p:sp>
      <p:pic>
        <p:nvPicPr>
          <p:cNvPr id="4" name="Picture 3" descr="192d76ee-390d-49d1-8a56-bfe53627c2a3.jpg"/>
          <p:cNvPicPr>
            <a:picLocks noChangeAspect="1"/>
          </p:cNvPicPr>
          <p:nvPr/>
        </p:nvPicPr>
        <p:blipFill>
          <a:blip r:embed="rId2" cstate="print"/>
          <a:stretch>
            <a:fillRect/>
          </a:stretch>
        </p:blipFill>
        <p:spPr>
          <a:xfrm>
            <a:off x="6929454" y="3286124"/>
            <a:ext cx="1786971" cy="2679241"/>
          </a:xfrm>
          <a:prstGeom prst="rect">
            <a:avLst/>
          </a:prstGeom>
        </p:spPr>
      </p:pic>
      <p:pic>
        <p:nvPicPr>
          <p:cNvPr id="5" name="Picture 4" descr="e4f8a7ca-68db-433d-8a6a-938443174bf8.jpg"/>
          <p:cNvPicPr>
            <a:picLocks noChangeAspect="1"/>
          </p:cNvPicPr>
          <p:nvPr/>
        </p:nvPicPr>
        <p:blipFill>
          <a:blip r:embed="rId3" cstate="print"/>
          <a:stretch>
            <a:fillRect/>
          </a:stretch>
        </p:blipFill>
        <p:spPr>
          <a:xfrm>
            <a:off x="4857752" y="4071942"/>
            <a:ext cx="1881184" cy="2505737"/>
          </a:xfrm>
          <a:prstGeom prst="rect">
            <a:avLst/>
          </a:prstGeom>
        </p:spPr>
      </p:pic>
      <p:sp>
        <p:nvSpPr>
          <p:cNvPr id="6" name="Heart 5"/>
          <p:cNvSpPr/>
          <p:nvPr/>
        </p:nvSpPr>
        <p:spPr>
          <a:xfrm>
            <a:off x="571472" y="4572008"/>
            <a:ext cx="1143008" cy="1214446"/>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p:cNvSpPr/>
          <p:nvPr/>
        </p:nvSpPr>
        <p:spPr>
          <a:xfrm>
            <a:off x="428596" y="214290"/>
            <a:ext cx="785818" cy="642942"/>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a:off x="7715272" y="571480"/>
            <a:ext cx="1143008" cy="1214446"/>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2071670" y="5643554"/>
            <a:ext cx="1143008" cy="1214446"/>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3500430" y="4714884"/>
            <a:ext cx="785818" cy="785818"/>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ppt_x"/>
                                          </p:val>
                                        </p:tav>
                                        <p:tav tm="100000">
                                          <p:val>
                                            <p:strVal val="#ppt_x"/>
                                          </p:val>
                                        </p:tav>
                                      </p:tavLst>
                                    </p:anim>
                                    <p:anim calcmode="lin" valueType="num">
                                      <p:cBhvr additive="base">
                                        <p:cTn id="20" dur="3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On-screen Show (4:3)</PresentationFormat>
  <Paragraphs>58</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Comic Sans MS</vt:lpstr>
      <vt:lpstr>Monotype Corsiva</vt:lpstr>
      <vt:lpstr>Times New Roman</vt:lpstr>
      <vt:lpstr>Wingdings</vt:lpstr>
      <vt:lpstr>Office Theme</vt:lpstr>
      <vt:lpstr>PowerPoint Presentation</vt:lpstr>
      <vt:lpstr>Santorini</vt:lpstr>
      <vt:lpstr>PowerPoint Presentation</vt:lpstr>
      <vt:lpstr>PowerPoint Presentation</vt:lpstr>
      <vt:lpstr>Veličanstveni    Santorini</vt:lpstr>
      <vt:lpstr>PowerPoint Presentation</vt:lpstr>
      <vt:lpstr>PowerPoint Presentation</vt:lpstr>
      <vt:lpstr>Kako je Santorini dobio 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modified xsi:type="dcterms:W3CDTF">2020-04-24T17:04:54Z</dcterms:modified>
</cp:coreProperties>
</file>