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4" r:id="rId6"/>
    <p:sldId id="267" r:id="rId7"/>
    <p:sldId id="268" r:id="rId8"/>
    <p:sldId id="269" r:id="rId9"/>
    <p:sldId id="270" r:id="rId10"/>
    <p:sldId id="271" r:id="rId11"/>
    <p:sldId id="278" r:id="rId12"/>
    <p:sldId id="260" r:id="rId13"/>
    <p:sldId id="263" r:id="rId14"/>
    <p:sldId id="266" r:id="rId15"/>
    <p:sldId id="277" r:id="rId16"/>
    <p:sldId id="261" r:id="rId17"/>
    <p:sldId id="265" r:id="rId18"/>
    <p:sldId id="272" r:id="rId19"/>
    <p:sldId id="274" r:id="rId20"/>
    <p:sldId id="273" r:id="rId21"/>
    <p:sldId id="275" r:id="rId22"/>
    <p:sldId id="276"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8" d="100"/>
          <a:sy n="68"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F304-F374-4FD1-BA31-256946FDC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EF11D-A637-463E-A82B-661311C3F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306EB-0C41-475B-BD09-A8AF56A58E13}"/>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F27FBDCD-A441-466F-AEC9-3582926BD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4E161-6397-4D31-9DB0-CBEBB4835E7E}"/>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9896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33D-AA09-4951-8ACF-9CC4AFF9DE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9D44B-10E8-4DB5-9A5D-B723DAE6C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8B5FF-548A-4F8F-B290-B2FAC76AECBC}"/>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55391458-89B2-4DBF-BE70-8DA47BE90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FF9-1F45-4CE4-9F02-9F114A94650F}"/>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58288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C5952-773F-4DB9-AD0A-F259D8ED6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587CE2-CBB1-47B9-A8B6-2EBCD578F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A07FB-5205-4F12-8474-79CA4186B362}"/>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8ED1F82B-E7E1-4450-9E88-13650D411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257DE-6B50-440E-9B16-30AF7C14C120}"/>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53966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621E-8066-4277-9A42-174FBEED3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8ECB4-DF6C-41CB-9129-ABCFA0FE3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BF78D-71E0-455E-840A-B75530D3C7FD}"/>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15D2A276-02DD-40CF-AD42-781E12EA4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B6816-95AE-41B0-AEA4-A55E0D8B6546}"/>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54707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318D-D65A-403A-BED9-B0CED36D9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64219B-8F0D-4244-8E18-F926C9358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2F3E3-170F-43D3-8C64-92519F55F34E}"/>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11B7424B-85BB-4910-AA9F-DE3BAF757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38FCF-FF52-4536-96BB-9CD763B23F2B}"/>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17922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98F1-A3CC-46AD-80BD-630307051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3F3529-562A-4922-8299-1E0D2568A3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A4408-F528-44B0-BC30-E4C0D3028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291FC-98FC-4D5A-8E85-86324DF2EB31}"/>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6" name="Footer Placeholder 5">
            <a:extLst>
              <a:ext uri="{FF2B5EF4-FFF2-40B4-BE49-F238E27FC236}">
                <a16:creationId xmlns:a16="http://schemas.microsoft.com/office/drawing/2014/main" id="{0D4AF7B4-8890-4A1E-BA3B-515DCC04C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D96FC-021F-48EA-B845-BC36EFB12201}"/>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77120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DC81-359B-480C-A25B-A493C0C2B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E6D7F-91CF-4425-8494-C0D28F5665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D8551-BFF9-4788-9456-1F0FB738F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85010D-5AD0-4673-8DB9-70D828A27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5D298-E3B8-4A3B-9DDF-38585EFFB6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D22219-AE13-4707-A107-3CE07FBAF634}"/>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8" name="Footer Placeholder 7">
            <a:extLst>
              <a:ext uri="{FF2B5EF4-FFF2-40B4-BE49-F238E27FC236}">
                <a16:creationId xmlns:a16="http://schemas.microsoft.com/office/drawing/2014/main" id="{924F1DFF-3826-47DA-B52B-D63CD805E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BCF58-737F-4966-9D3C-903A6FCC3898}"/>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48130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6E74-D922-43D8-B4E9-4E6425804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1D25FD-EA17-4978-AD95-22DF825045B3}"/>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4" name="Footer Placeholder 3">
            <a:extLst>
              <a:ext uri="{FF2B5EF4-FFF2-40B4-BE49-F238E27FC236}">
                <a16:creationId xmlns:a16="http://schemas.microsoft.com/office/drawing/2014/main" id="{D1033A5D-8C69-405A-8F5F-8AF8571DD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23282-D834-45F0-ADDF-35CD154A320A}"/>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139003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18086-1A02-4B90-9EE1-4B660F442B7C}"/>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3" name="Footer Placeholder 2">
            <a:extLst>
              <a:ext uri="{FF2B5EF4-FFF2-40B4-BE49-F238E27FC236}">
                <a16:creationId xmlns:a16="http://schemas.microsoft.com/office/drawing/2014/main" id="{D6F23BF6-2667-4223-88B0-03EFC1AE3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F4B1F-EB60-4E89-ACD7-193F8390ACC4}"/>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429093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A5E4-B067-4F4E-A133-535EF9444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42937-383A-43DD-9353-AC1000CD1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0621A-A7AB-43AC-AB40-2BFA361D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B9A45-8BFF-4E77-AC54-29B5A513C298}"/>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6" name="Footer Placeholder 5">
            <a:extLst>
              <a:ext uri="{FF2B5EF4-FFF2-40B4-BE49-F238E27FC236}">
                <a16:creationId xmlns:a16="http://schemas.microsoft.com/office/drawing/2014/main" id="{65E0C25A-CE82-449F-ACB3-9A812E51C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5414-C407-4C0A-AD86-6E7BEC92DB1E}"/>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17824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0E4D-5DF1-41C9-A936-29AB4516A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45BC7-1499-4D21-98FE-9B1DA2E13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2A3339-5303-472C-946A-CC1386034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AF4D4-5743-46DC-AD09-0DE0A44383FB}"/>
              </a:ext>
            </a:extLst>
          </p:cNvPr>
          <p:cNvSpPr>
            <a:spLocks noGrp="1"/>
          </p:cNvSpPr>
          <p:nvPr>
            <p:ph type="dt" sz="half" idx="10"/>
          </p:nvPr>
        </p:nvSpPr>
        <p:spPr/>
        <p:txBody>
          <a:bodyPr/>
          <a:lstStyle/>
          <a:p>
            <a:fld id="{CC5339AE-4BAF-4D6A-87A2-96D2B4742857}" type="datetimeFigureOut">
              <a:rPr lang="en-US" smtClean="0"/>
              <a:t>4/24/2020</a:t>
            </a:fld>
            <a:endParaRPr lang="en-US"/>
          </a:p>
        </p:txBody>
      </p:sp>
      <p:sp>
        <p:nvSpPr>
          <p:cNvPr id="6" name="Footer Placeholder 5">
            <a:extLst>
              <a:ext uri="{FF2B5EF4-FFF2-40B4-BE49-F238E27FC236}">
                <a16:creationId xmlns:a16="http://schemas.microsoft.com/office/drawing/2014/main" id="{76B935C7-9AFF-4CFA-A9AF-7706E16C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B5826-D84D-400C-AB61-20A883C7D885}"/>
              </a:ext>
            </a:extLst>
          </p:cNvPr>
          <p:cNvSpPr>
            <a:spLocks noGrp="1"/>
          </p:cNvSpPr>
          <p:nvPr>
            <p:ph type="sldNum" sz="quarter" idx="12"/>
          </p:nvPr>
        </p:nvSpPr>
        <p:spPr/>
        <p:txBody>
          <a:bodyPr/>
          <a:lstStyle/>
          <a:p>
            <a:fld id="{763D331B-2500-4B6F-A941-F6CD1BE7EE94}" type="slidenum">
              <a:rPr lang="en-US" smtClean="0"/>
              <a:t>‹#›</a:t>
            </a:fld>
            <a:endParaRPr lang="en-US"/>
          </a:p>
        </p:txBody>
      </p:sp>
    </p:spTree>
    <p:extLst>
      <p:ext uri="{BB962C8B-B14F-4D97-AF65-F5344CB8AC3E}">
        <p14:creationId xmlns:p14="http://schemas.microsoft.com/office/powerpoint/2010/main" val="309236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F1355-9DFC-4918-94C7-0B40FA275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60ABCD-3090-4F22-A98C-C0D724225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93D03-0818-4958-AA41-132DF76DC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339AE-4BAF-4D6A-87A2-96D2B4742857}" type="datetimeFigureOut">
              <a:rPr lang="en-US" smtClean="0"/>
              <a:t>4/24/2020</a:t>
            </a:fld>
            <a:endParaRPr lang="en-US"/>
          </a:p>
        </p:txBody>
      </p:sp>
      <p:sp>
        <p:nvSpPr>
          <p:cNvPr id="5" name="Footer Placeholder 4">
            <a:extLst>
              <a:ext uri="{FF2B5EF4-FFF2-40B4-BE49-F238E27FC236}">
                <a16:creationId xmlns:a16="http://schemas.microsoft.com/office/drawing/2014/main" id="{2CFECF44-8B68-4AF7-86E2-F7C307A6B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9BB49A-B315-4C0C-B102-AC2AF9BCC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D331B-2500-4B6F-A941-F6CD1BE7EE94}" type="slidenum">
              <a:rPr lang="en-US" smtClean="0"/>
              <a:t>‹#›</a:t>
            </a:fld>
            <a:endParaRPr lang="en-US"/>
          </a:p>
        </p:txBody>
      </p:sp>
    </p:spTree>
    <p:extLst>
      <p:ext uri="{BB962C8B-B14F-4D97-AF65-F5344CB8AC3E}">
        <p14:creationId xmlns:p14="http://schemas.microsoft.com/office/powerpoint/2010/main" val="418333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group of people looking at a phone&#10;&#10;Description automatically generated">
            <a:extLst>
              <a:ext uri="{FF2B5EF4-FFF2-40B4-BE49-F238E27FC236}">
                <a16:creationId xmlns:a16="http://schemas.microsoft.com/office/drawing/2014/main" id="{9FC8C39F-CFAD-4704-AB4B-2070836EE94F}"/>
              </a:ext>
            </a:extLst>
          </p:cNvPr>
          <p:cNvPicPr>
            <a:picLocks noChangeAspect="1"/>
          </p:cNvPicPr>
          <p:nvPr/>
        </p:nvPicPr>
        <p:blipFill rotWithShape="1">
          <a:blip r:embed="rId2">
            <a:extLst>
              <a:ext uri="{28A0092B-C50C-407E-A947-70E740481C1C}">
                <a14:useLocalDpi xmlns:a14="http://schemas.microsoft.com/office/drawing/2010/main" val="0"/>
              </a:ext>
            </a:extLst>
          </a:blip>
          <a:srcRect t="5526" b="13462"/>
          <a:stretch/>
        </p:blipFill>
        <p:spPr>
          <a:xfrm>
            <a:off x="-2" y="0"/>
            <a:ext cx="12192001" cy="4666928"/>
          </a:xfrm>
          <a:prstGeom prst="rect">
            <a:avLst/>
          </a:prstGeom>
        </p:spPr>
      </p:pic>
      <p:pic>
        <p:nvPicPr>
          <p:cNvPr id="56" name="Picture 3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57" name="Oval 3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661E2-C8D5-45BF-8EDB-A25BAF04F312}"/>
              </a:ext>
            </a:extLst>
          </p:cNvPr>
          <p:cNvSpPr>
            <a:spLocks noGrp="1"/>
          </p:cNvSpPr>
          <p:nvPr>
            <p:ph type="title"/>
          </p:nvPr>
        </p:nvSpPr>
        <p:spPr>
          <a:xfrm>
            <a:off x="364051" y="3873425"/>
            <a:ext cx="6963508" cy="2786657"/>
          </a:xfrm>
        </p:spPr>
        <p:txBody>
          <a:bodyPr vert="horz" lIns="91440" tIns="45720" rIns="91440" bIns="45720" rtlCol="0">
            <a:normAutofit/>
          </a:bodyPr>
          <a:lstStyle/>
          <a:p>
            <a:r>
              <a:rPr lang="en-US" sz="3200" dirty="0">
                <a:solidFill>
                  <a:srgbClr val="000000"/>
                </a:solidFill>
                <a:latin typeface="Bodoni MT Black" panose="02070A03080606020203" pitchFamily="18" charset="0"/>
              </a:rPr>
              <a:t>VIRTUELNA TURA </a:t>
            </a:r>
            <a:br>
              <a:rPr lang="en-US" sz="3200" dirty="0">
                <a:solidFill>
                  <a:srgbClr val="000000"/>
                </a:solidFill>
                <a:latin typeface="Bodoni MT Black" panose="02070A03080606020203" pitchFamily="18" charset="0"/>
              </a:rPr>
            </a:br>
            <a:r>
              <a:rPr lang="en-US" sz="3200" dirty="0">
                <a:solidFill>
                  <a:srgbClr val="000000"/>
                </a:solidFill>
                <a:latin typeface="Bodoni MT Black" panose="02070A03080606020203" pitchFamily="18" charset="0"/>
              </a:rPr>
              <a:t>U DOBA KORONE</a:t>
            </a:r>
          </a:p>
        </p:txBody>
      </p:sp>
      <p:pic>
        <p:nvPicPr>
          <p:cNvPr id="15" name="Content Placeholder 14" descr="A picture containing indoor, red, sitting, decorated&#10;&#10;Description automatically generated">
            <a:extLst>
              <a:ext uri="{FF2B5EF4-FFF2-40B4-BE49-F238E27FC236}">
                <a16:creationId xmlns:a16="http://schemas.microsoft.com/office/drawing/2014/main" id="{EC5B6EEA-8A91-48A3-94F2-13D985B526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19775" y="4238492"/>
            <a:ext cx="3131407" cy="2748270"/>
          </a:xfrm>
        </p:spPr>
      </p:pic>
      <p:pic>
        <p:nvPicPr>
          <p:cNvPr id="25" name="Picture 24" descr="A close up of a sign&#10;&#10;Description automatically generated">
            <a:extLst>
              <a:ext uri="{FF2B5EF4-FFF2-40B4-BE49-F238E27FC236}">
                <a16:creationId xmlns:a16="http://schemas.microsoft.com/office/drawing/2014/main" id="{368317B0-F708-4277-AA5F-C126880F5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2302">
            <a:off x="4798846" y="4414040"/>
            <a:ext cx="3770117" cy="1705429"/>
          </a:xfrm>
          <a:prstGeom prst="rect">
            <a:avLst/>
          </a:prstGeom>
        </p:spPr>
      </p:pic>
      <p:sp>
        <p:nvSpPr>
          <p:cNvPr id="27" name="TextBox 26">
            <a:extLst>
              <a:ext uri="{FF2B5EF4-FFF2-40B4-BE49-F238E27FC236}">
                <a16:creationId xmlns:a16="http://schemas.microsoft.com/office/drawing/2014/main" id="{9BC17560-D922-45E2-B857-D8C0C34BDD5E}"/>
              </a:ext>
            </a:extLst>
          </p:cNvPr>
          <p:cNvSpPr txBox="1"/>
          <p:nvPr/>
        </p:nvSpPr>
        <p:spPr>
          <a:xfrm>
            <a:off x="2656622" y="5819827"/>
            <a:ext cx="3537836" cy="523220"/>
          </a:xfrm>
          <a:prstGeom prst="rect">
            <a:avLst/>
          </a:prstGeom>
          <a:noFill/>
        </p:spPr>
        <p:txBody>
          <a:bodyPr wrap="square" rtlCol="0">
            <a:spAutoFit/>
          </a:bodyPr>
          <a:lstStyle/>
          <a:p>
            <a:r>
              <a:rPr lang="sr-Latn-RS" sz="2800" dirty="0">
                <a:latin typeface="Times New Roman" panose="02020603050405020304" pitchFamily="18" charset="0"/>
                <a:cs typeface="Times New Roman" panose="02020603050405020304" pitchFamily="18" charset="0"/>
              </a:rPr>
              <a:t>Marija Petrić IV</a:t>
            </a:r>
            <a:r>
              <a:rPr lang="sr-Latn-RS"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64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arge waterfall over some water&#10;&#10;Description automatically generated">
            <a:extLst>
              <a:ext uri="{FF2B5EF4-FFF2-40B4-BE49-F238E27FC236}">
                <a16:creationId xmlns:a16="http://schemas.microsoft.com/office/drawing/2014/main" id="{1CF962A8-4D0A-4518-B0FF-F013A5127D0E}"/>
              </a:ext>
            </a:extLst>
          </p:cNvPr>
          <p:cNvPicPr>
            <a:picLocks noChangeAspect="1"/>
          </p:cNvPicPr>
          <p:nvPr/>
        </p:nvPicPr>
        <p:blipFill rotWithShape="1">
          <a:blip r:embed="rId2">
            <a:extLst>
              <a:ext uri="{28A0092B-C50C-407E-A947-70E740481C1C}">
                <a14:useLocalDpi xmlns:a14="http://schemas.microsoft.com/office/drawing/2010/main" val="0"/>
              </a:ext>
            </a:extLst>
          </a:blip>
          <a:srcRect l="14924" r="26187" b="-1"/>
          <a:stretch/>
        </p:blipFill>
        <p:spPr>
          <a:xfrm>
            <a:off x="20" y="10"/>
            <a:ext cx="6095980" cy="6857990"/>
          </a:xfrm>
          <a:prstGeom prst="rect">
            <a:avLst/>
          </a:prstGeom>
        </p:spPr>
      </p:pic>
      <p:pic>
        <p:nvPicPr>
          <p:cNvPr id="7" name="Picture 6" descr="A wooden bridge&#10;&#10;Description automatically generated">
            <a:extLst>
              <a:ext uri="{FF2B5EF4-FFF2-40B4-BE49-F238E27FC236}">
                <a16:creationId xmlns:a16="http://schemas.microsoft.com/office/drawing/2014/main" id="{0E670306-FD6B-4916-9C0F-EBFEFCF84F9B}"/>
              </a:ext>
            </a:extLst>
          </p:cNvPr>
          <p:cNvPicPr>
            <a:picLocks noChangeAspect="1"/>
          </p:cNvPicPr>
          <p:nvPr/>
        </p:nvPicPr>
        <p:blipFill rotWithShape="1">
          <a:blip r:embed="rId3">
            <a:extLst>
              <a:ext uri="{28A0092B-C50C-407E-A947-70E740481C1C}">
                <a14:useLocalDpi xmlns:a14="http://schemas.microsoft.com/office/drawing/2010/main" val="0"/>
              </a:ext>
            </a:extLst>
          </a:blip>
          <a:srcRect l="18627" r="31373"/>
          <a:stretch/>
        </p:blipFill>
        <p:spPr>
          <a:xfrm>
            <a:off x="6096000" y="10"/>
            <a:ext cx="6096000" cy="6857990"/>
          </a:xfrm>
          <a:prstGeom prst="rect">
            <a:avLst/>
          </a:prstGeom>
        </p:spPr>
      </p:pic>
      <p:sp>
        <p:nvSpPr>
          <p:cNvPr id="14" name="Rectangle 1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FD529BC1-50EF-47CE-A8FC-8658E7FE2D58}"/>
              </a:ext>
            </a:extLst>
          </p:cNvPr>
          <p:cNvSpPr>
            <a:spLocks noGrp="1"/>
          </p:cNvSpPr>
          <p:nvPr>
            <p:ph type="body" idx="1"/>
          </p:nvPr>
        </p:nvSpPr>
        <p:spPr>
          <a:xfrm>
            <a:off x="4745528" y="4531452"/>
            <a:ext cx="2700944" cy="659993"/>
          </a:xfrm>
          <a:noFill/>
        </p:spPr>
        <p:txBody>
          <a:bodyPr vert="horz" lIns="91440" tIns="45720" rIns="91440" bIns="45720" rtlCol="0">
            <a:normAutofit/>
          </a:bodyPr>
          <a:lstStyle/>
          <a:p>
            <a:pPr algn="ctr"/>
            <a:r>
              <a:rPr lang="en-US" sz="1600" kern="1200" dirty="0" err="1">
                <a:solidFill>
                  <a:srgbClr val="080808"/>
                </a:solidFill>
                <a:latin typeface="+mn-lt"/>
                <a:ea typeface="+mn-ea"/>
                <a:cs typeface="+mn-cs"/>
              </a:rPr>
              <a:t>Gostiljski</a:t>
            </a:r>
            <a:r>
              <a:rPr lang="en-US" sz="1600" kern="1200" dirty="0">
                <a:solidFill>
                  <a:srgbClr val="080808"/>
                </a:solidFill>
                <a:latin typeface="+mn-lt"/>
                <a:ea typeface="+mn-ea"/>
                <a:cs typeface="+mn-cs"/>
              </a:rPr>
              <a:t> </a:t>
            </a:r>
            <a:r>
              <a:rPr lang="en-US" sz="1600" kern="1200" dirty="0" err="1">
                <a:solidFill>
                  <a:srgbClr val="080808"/>
                </a:solidFill>
                <a:latin typeface="+mn-lt"/>
                <a:ea typeface="+mn-ea"/>
                <a:cs typeface="+mn-cs"/>
              </a:rPr>
              <a:t>Vodopad</a:t>
            </a:r>
            <a:r>
              <a:rPr lang="en-US" sz="1600" kern="1200" dirty="0">
                <a:solidFill>
                  <a:srgbClr val="080808"/>
                </a:solidFill>
                <a:latin typeface="+mn-lt"/>
                <a:ea typeface="+mn-ea"/>
                <a:cs typeface="+mn-cs"/>
              </a:rPr>
              <a:t> </a:t>
            </a:r>
          </a:p>
        </p:txBody>
      </p:sp>
      <p:sp>
        <p:nvSpPr>
          <p:cNvPr id="2" name="Title 1">
            <a:extLst>
              <a:ext uri="{FF2B5EF4-FFF2-40B4-BE49-F238E27FC236}">
                <a16:creationId xmlns:a16="http://schemas.microsoft.com/office/drawing/2014/main" id="{599057E6-5B0A-4A2D-BA39-4952575B27DF}"/>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1600" kern="1200" dirty="0" err="1">
                <a:solidFill>
                  <a:srgbClr val="080808"/>
                </a:solidFill>
                <a:latin typeface="+mj-lt"/>
                <a:ea typeface="+mj-ea"/>
                <a:cs typeface="+mj-cs"/>
              </a:rPr>
              <a:t>Čuveni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Gostiljski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Vodopad</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predstavlja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najveću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hidrološku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turističku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atrakciju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Zlatibora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Nalazi</a:t>
            </a:r>
            <a:r>
              <a:rPr lang="en-US" sz="1600" kern="1200" dirty="0">
                <a:solidFill>
                  <a:srgbClr val="080808"/>
                </a:solidFill>
                <a:latin typeface="+mj-lt"/>
                <a:ea typeface="+mj-ea"/>
                <a:cs typeface="+mj-cs"/>
              </a:rPr>
              <a:t> se u </a:t>
            </a:r>
            <a:r>
              <a:rPr lang="en-US" sz="1600" kern="1200" dirty="0" err="1">
                <a:solidFill>
                  <a:srgbClr val="080808"/>
                </a:solidFill>
                <a:latin typeface="+mj-lt"/>
                <a:ea typeface="+mj-ea"/>
                <a:cs typeface="+mj-cs"/>
              </a:rPr>
              <a:t>selu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Gostilju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na</a:t>
            </a:r>
            <a:r>
              <a:rPr lang="en-US" sz="1600" kern="1200" dirty="0">
                <a:solidFill>
                  <a:srgbClr val="080808"/>
                </a:solidFill>
                <a:latin typeface="+mj-lt"/>
                <a:ea typeface="+mj-ea"/>
                <a:cs typeface="+mj-cs"/>
              </a:rPr>
              <a:t> 25 </a:t>
            </a:r>
            <a:r>
              <a:rPr lang="en-US" sz="1600" kern="1200" dirty="0" err="1">
                <a:solidFill>
                  <a:srgbClr val="080808"/>
                </a:solidFill>
                <a:latin typeface="+mj-lt"/>
                <a:ea typeface="+mj-ea"/>
                <a:cs typeface="+mj-cs"/>
              </a:rPr>
              <a:t>kilometara</a:t>
            </a:r>
            <a:r>
              <a:rPr lang="en-US" sz="1600" kern="1200" dirty="0">
                <a:solidFill>
                  <a:srgbClr val="080808"/>
                </a:solidFill>
                <a:latin typeface="+mj-lt"/>
                <a:ea typeface="+mj-ea"/>
                <a:cs typeface="+mj-cs"/>
              </a:rPr>
              <a:t> od </a:t>
            </a:r>
            <a:r>
              <a:rPr lang="en-US" sz="1600" kern="1200" dirty="0" err="1">
                <a:solidFill>
                  <a:srgbClr val="080808"/>
                </a:solidFill>
                <a:latin typeface="+mj-lt"/>
                <a:ea typeface="+mj-ea"/>
                <a:cs typeface="+mj-cs"/>
              </a:rPr>
              <a:t>centra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Zlatibora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Posetiocima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nudi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prizor</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očaravajuće</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lepote</a:t>
            </a:r>
            <a:r>
              <a:rPr lang="en-US" sz="1600" kern="1200" dirty="0">
                <a:solidFill>
                  <a:srgbClr val="080808"/>
                </a:solidFill>
                <a:latin typeface="+mj-lt"/>
                <a:ea typeface="+mj-ea"/>
                <a:cs typeface="+mj-cs"/>
              </a:rPr>
              <a:t> u </a:t>
            </a:r>
            <a:r>
              <a:rPr lang="en-US" sz="1600" kern="1200" dirty="0" err="1">
                <a:solidFill>
                  <a:srgbClr val="080808"/>
                </a:solidFill>
                <a:latin typeface="+mj-lt"/>
                <a:ea typeface="+mj-ea"/>
                <a:cs typeface="+mj-cs"/>
              </a:rPr>
              <a:t>vidu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pogleda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na</a:t>
            </a:r>
            <a:r>
              <a:rPr lang="sr-Latn-RS" sz="1600" kern="1200" dirty="0">
                <a:solidFill>
                  <a:srgbClr val="080808"/>
                </a:solidFill>
                <a:latin typeface="+mj-lt"/>
                <a:ea typeface="+mj-ea"/>
                <a:cs typeface="+mj-cs"/>
              </a:rPr>
              <a:t> snažni vodopadni mlaz visine 20 metara, koji se survava niz krečnjačku liticu</a:t>
            </a:r>
            <a:endParaRPr lang="en-US" sz="1600" kern="1200" dirty="0">
              <a:solidFill>
                <a:srgbClr val="080808"/>
              </a:solidFill>
              <a:latin typeface="+mj-lt"/>
              <a:ea typeface="+mj-ea"/>
              <a:cs typeface="+mj-cs"/>
            </a:endParaRPr>
          </a:p>
        </p:txBody>
      </p:sp>
    </p:spTree>
    <p:extLst>
      <p:ext uri="{BB962C8B-B14F-4D97-AF65-F5344CB8AC3E}">
        <p14:creationId xmlns:p14="http://schemas.microsoft.com/office/powerpoint/2010/main" val="343286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380F-3419-404E-98B6-2B569AA2F48F}"/>
              </a:ext>
            </a:extLst>
          </p:cNvPr>
          <p:cNvSpPr>
            <a:spLocks noGrp="1"/>
          </p:cNvSpPr>
          <p:nvPr>
            <p:ph type="title"/>
          </p:nvPr>
        </p:nvSpPr>
        <p:spPr/>
        <p:txBody>
          <a:bodyPr>
            <a:normAutofit/>
          </a:bodyPr>
          <a:lstStyle/>
          <a:p>
            <a:r>
              <a:rPr lang="en-US" sz="2400"/>
              <a:t>https://www.youtube.com/watch?v=_f3tgvhM8AY</a:t>
            </a:r>
            <a:endParaRPr lang="en-US" sz="2400" dirty="0"/>
          </a:p>
        </p:txBody>
      </p:sp>
      <p:sp>
        <p:nvSpPr>
          <p:cNvPr id="3" name="Text Placeholder 2">
            <a:extLst>
              <a:ext uri="{FF2B5EF4-FFF2-40B4-BE49-F238E27FC236}">
                <a16:creationId xmlns:a16="http://schemas.microsoft.com/office/drawing/2014/main" id="{3C0490DA-CF52-42C3-8B46-958FA6DA6825}"/>
              </a:ext>
            </a:extLst>
          </p:cNvPr>
          <p:cNvSpPr>
            <a:spLocks noGrp="1"/>
          </p:cNvSpPr>
          <p:nvPr>
            <p:ph type="body" idx="1"/>
          </p:nvPr>
        </p:nvSpPr>
        <p:spPr/>
        <p:txBody>
          <a:bodyPr/>
          <a:lstStyle/>
          <a:p>
            <a:r>
              <a:rPr lang="sr-Latn-RS"/>
              <a:t>Izdvojite nekoliko minuta i uživajte u lepoti naše zemlje.</a:t>
            </a:r>
            <a:endParaRPr lang="en-US" dirty="0"/>
          </a:p>
        </p:txBody>
      </p:sp>
    </p:spTree>
    <p:extLst>
      <p:ext uri="{BB962C8B-B14F-4D97-AF65-F5344CB8AC3E}">
        <p14:creationId xmlns:p14="http://schemas.microsoft.com/office/powerpoint/2010/main" val="239116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andy beach next to a body of water&#10;&#10;Description automatically generated">
            <a:extLst>
              <a:ext uri="{FF2B5EF4-FFF2-40B4-BE49-F238E27FC236}">
                <a16:creationId xmlns:a16="http://schemas.microsoft.com/office/drawing/2014/main" id="{241BD40E-D2CF-479D-9F34-B4F7E8C1F031}"/>
              </a:ext>
            </a:extLst>
          </p:cNvPr>
          <p:cNvPicPr>
            <a:picLocks noChangeAspect="1"/>
          </p:cNvPicPr>
          <p:nvPr/>
        </p:nvPicPr>
        <p:blipFill rotWithShape="1">
          <a:blip r:embed="rId2">
            <a:extLst>
              <a:ext uri="{28A0092B-C50C-407E-A947-70E740481C1C}">
                <a14:useLocalDpi xmlns:a14="http://schemas.microsoft.com/office/drawing/2010/main" val="0"/>
              </a:ext>
            </a:extLst>
          </a:blip>
          <a:srcRect t="5409" b="10322"/>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AD3EDE2-7ABD-4D47-98E2-95A8D7707464}"/>
              </a:ext>
            </a:extLst>
          </p:cNvPr>
          <p:cNvSpPr>
            <a:spLocks noGrp="1"/>
          </p:cNvSpPr>
          <p:nvPr>
            <p:ph type="title"/>
          </p:nvPr>
        </p:nvSpPr>
        <p:spPr>
          <a:xfrm>
            <a:off x="709448" y="1913950"/>
            <a:ext cx="4204137" cy="1342754"/>
          </a:xfrm>
        </p:spPr>
        <p:txBody>
          <a:bodyPr>
            <a:normAutofit/>
          </a:bodyPr>
          <a:lstStyle/>
          <a:p>
            <a:pPr algn="ctr"/>
            <a:r>
              <a:rPr lang="en-US" sz="3600" dirty="0">
                <a:latin typeface="Bodoni MT Black" panose="02070A03080606020203" pitchFamily="18" charset="0"/>
              </a:rPr>
              <a:t>HAVAJI</a:t>
            </a:r>
          </a:p>
        </p:txBody>
      </p:sp>
      <p:cxnSp>
        <p:nvCxnSpPr>
          <p:cNvPr id="14"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A10D22-1196-48FD-B8D7-46CCCF97B0FE}"/>
              </a:ext>
            </a:extLst>
          </p:cNvPr>
          <p:cNvSpPr>
            <a:spLocks noGrp="1"/>
          </p:cNvSpPr>
          <p:nvPr>
            <p:ph idx="1"/>
          </p:nvPr>
        </p:nvSpPr>
        <p:spPr>
          <a:xfrm>
            <a:off x="525516" y="3417573"/>
            <a:ext cx="4593021" cy="2619839"/>
          </a:xfrm>
        </p:spPr>
        <p:txBody>
          <a:bodyPr anchor="ctr">
            <a:normAutofit/>
          </a:bodyPr>
          <a:lstStyle/>
          <a:p>
            <a:r>
              <a:rPr lang="en-US" sz="1800" dirty="0" err="1">
                <a:latin typeface="Times New Roman" panose="02020603050405020304" pitchFamily="18" charset="0"/>
                <a:cs typeface="Times New Roman" panose="02020603050405020304" pitchFamily="18" charset="0"/>
              </a:rPr>
              <a:t>Ako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već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morate</a:t>
            </a:r>
            <a:r>
              <a:rPr lang="en-US" sz="1800" dirty="0">
                <a:latin typeface="Times New Roman" panose="02020603050405020304" pitchFamily="18" charset="0"/>
                <a:cs typeface="Times New Roman" panose="02020603050405020304" pitchFamily="18" charset="0"/>
              </a:rPr>
              <a:t> da </a:t>
            </a:r>
            <a:r>
              <a:rPr lang="en-US" sz="1800" dirty="0" err="1">
                <a:latin typeface="Times New Roman" panose="02020603050405020304" pitchFamily="18" charset="0"/>
                <a:cs typeface="Times New Roman" panose="02020603050405020304" pitchFamily="18" charset="0"/>
              </a:rPr>
              <a:t>provodite</a:t>
            </a:r>
            <a:r>
              <a:rPr lang="en-US" sz="1800" dirty="0">
                <a:latin typeface="Times New Roman" panose="02020603050405020304" pitchFamily="18" charset="0"/>
                <a:cs typeface="Times New Roman" panose="02020603050405020304" pitchFamily="18" charset="0"/>
              </a:rPr>
              <a:t> sate </a:t>
            </a:r>
            <a:r>
              <a:rPr lang="en-US" sz="1800" dirty="0" err="1">
                <a:latin typeface="Times New Roman" panose="02020603050405020304" pitchFamily="18" charset="0"/>
                <a:cs typeface="Times New Roman" panose="02020603050405020304" pitchFamily="18" charset="0"/>
              </a:rPr>
              <a:t>sedeći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socioalno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distancirati</a:t>
            </a:r>
            <a:r>
              <a:rPr lang="en-US" sz="1800" dirty="0">
                <a:latin typeface="Times New Roman" panose="02020603050405020304" pitchFamily="18" charset="0"/>
                <a:cs typeface="Times New Roman" panose="02020603050405020304" pitchFamily="18" charset="0"/>
              </a:rPr>
              <a:t> se, </a:t>
            </a:r>
            <a:r>
              <a:rPr lang="en-US" sz="1800" dirty="0" err="1">
                <a:latin typeface="Times New Roman" panose="02020603050405020304" pitchFamily="18" charset="0"/>
                <a:cs typeface="Times New Roman" panose="02020603050405020304" pitchFamily="18" charset="0"/>
              </a:rPr>
              <a:t>zar</a:t>
            </a:r>
            <a:r>
              <a:rPr lang="en-US" sz="1800" dirty="0">
                <a:latin typeface="Times New Roman" panose="02020603050405020304" pitchFamily="18" charset="0"/>
                <a:cs typeface="Times New Roman" panose="02020603050405020304" pitchFamily="18" charset="0"/>
              </a:rPr>
              <a:t> ne </a:t>
            </a:r>
            <a:r>
              <a:rPr lang="en-US" sz="1800" dirty="0" err="1">
                <a:latin typeface="Times New Roman" panose="02020603050405020304" pitchFamily="18" charset="0"/>
                <a:cs typeface="Times New Roman" panose="02020603050405020304" pitchFamily="18" charset="0"/>
              </a:rPr>
              <a:t>biste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voleli</a:t>
            </a:r>
            <a:r>
              <a:rPr lang="en-US" sz="1800" dirty="0">
                <a:latin typeface="Times New Roman" panose="02020603050405020304" pitchFamily="18" charset="0"/>
                <a:cs typeface="Times New Roman" panose="02020603050405020304" pitchFamily="18" charset="0"/>
              </a:rPr>
              <a:t> da to </a:t>
            </a:r>
            <a:r>
              <a:rPr lang="en-US" sz="1800" dirty="0" err="1">
                <a:latin typeface="Times New Roman" panose="02020603050405020304" pitchFamily="18" charset="0"/>
                <a:cs typeface="Times New Roman" panose="02020603050405020304" pitchFamily="18" charset="0"/>
              </a:rPr>
              <a:t>radite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negde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egzotičnom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ostrvu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skrivajući</a:t>
            </a:r>
            <a:r>
              <a:rPr lang="en-US" sz="1800" dirty="0">
                <a:latin typeface="Times New Roman" panose="02020603050405020304" pitchFamily="18" charset="0"/>
                <a:cs typeface="Times New Roman" panose="02020603050405020304" pitchFamily="18" charset="0"/>
              </a:rPr>
              <a:t> se pod </a:t>
            </a:r>
            <a:r>
              <a:rPr lang="en-US" sz="1800" dirty="0" err="1">
                <a:latin typeface="Times New Roman" panose="02020603050405020304" pitchFamily="18" charset="0"/>
                <a:cs typeface="Times New Roman" panose="02020603050405020304" pitchFamily="18" charset="0"/>
              </a:rPr>
              <a:t>palmom</a:t>
            </a:r>
            <a:r>
              <a:rPr lang="en-US" sz="1800" dirty="0">
                <a:latin typeface="Times New Roman" panose="02020603050405020304" pitchFamily="18" charset="0"/>
                <a:cs typeface="Times New Roman" panose="02020603050405020304" pitchFamily="18" charset="0"/>
              </a:rPr>
              <a:t> od </a:t>
            </a:r>
            <a:r>
              <a:rPr lang="en-US" sz="1800" dirty="0" err="1">
                <a:latin typeface="Times New Roman" panose="02020603050405020304" pitchFamily="18" charset="0"/>
                <a:cs typeface="Times New Roman" panose="02020603050405020304" pitchFamily="18" charset="0"/>
              </a:rPr>
              <a:t>vreline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sunca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dok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ispijate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koktel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kokosovim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mlekom</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940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water, surfing, riding&#10;&#10;Description automatically generated">
            <a:extLst>
              <a:ext uri="{FF2B5EF4-FFF2-40B4-BE49-F238E27FC236}">
                <a16:creationId xmlns:a16="http://schemas.microsoft.com/office/drawing/2014/main" id="{88746289-AEFF-4B9A-A2A6-3E3778DF7946}"/>
              </a:ext>
            </a:extLst>
          </p:cNvPr>
          <p:cNvPicPr>
            <a:picLocks noChangeAspect="1"/>
          </p:cNvPicPr>
          <p:nvPr/>
        </p:nvPicPr>
        <p:blipFill rotWithShape="1">
          <a:blip r:embed="rId2">
            <a:extLst>
              <a:ext uri="{28A0092B-C50C-407E-A947-70E740481C1C}">
                <a14:useLocalDpi xmlns:a14="http://schemas.microsoft.com/office/drawing/2010/main" val="0"/>
              </a:ext>
            </a:extLst>
          </a:blip>
          <a:srcRect r="12880" b="1"/>
          <a:stretch/>
        </p:blipFill>
        <p:spPr>
          <a:xfrm>
            <a:off x="-1" y="10"/>
            <a:ext cx="12228129" cy="4666928"/>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3F9A6FEA-8EB2-40F9-A874-D81555CE534B}"/>
              </a:ext>
            </a:extLst>
          </p:cNvPr>
          <p:cNvSpPr>
            <a:spLocks noGrp="1"/>
          </p:cNvSpPr>
          <p:nvPr>
            <p:ph idx="1"/>
          </p:nvPr>
        </p:nvSpPr>
        <p:spPr>
          <a:xfrm>
            <a:off x="0" y="4299092"/>
            <a:ext cx="12191695" cy="2558907"/>
          </a:xfrm>
        </p:spPr>
        <p:txBody>
          <a:bodyPr anchor="ctr">
            <a:normAutofit fontScale="85000" lnSpcReduction="10000"/>
          </a:bodyPr>
          <a:lstStyle/>
          <a:p>
            <a:r>
              <a:rPr lang="en-US" sz="1900" dirty="0" err="1">
                <a:latin typeface="Times New Roman" panose="02020603050405020304" pitchFamily="18" charset="0"/>
                <a:cs typeface="Times New Roman" panose="02020603050405020304" pitchFamily="18" charset="0"/>
              </a:rPr>
              <a:t>Havaji</a:t>
            </a:r>
            <a:r>
              <a:rPr lang="en-US" sz="1900" dirty="0">
                <a:latin typeface="Times New Roman" panose="02020603050405020304" pitchFamily="18" charset="0"/>
                <a:cs typeface="Times New Roman" panose="02020603050405020304" pitchFamily="18" charset="0"/>
              </a:rPr>
              <a:t> (Hawaii) </a:t>
            </a:r>
            <a:r>
              <a:rPr lang="en-US" sz="1900" dirty="0" err="1">
                <a:latin typeface="Times New Roman" panose="02020603050405020304" pitchFamily="18" charset="0"/>
                <a:cs typeface="Times New Roman" panose="02020603050405020304" pitchFamily="18" charset="0"/>
              </a:rPr>
              <a:t>su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američka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ostrvska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savezna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država</a:t>
            </a:r>
            <a:r>
              <a:rPr lang="en-US" sz="1900" dirty="0">
                <a:latin typeface="Times New Roman" panose="02020603050405020304" pitchFamily="18" charset="0"/>
                <a:cs typeface="Times New Roman" panose="02020603050405020304" pitchFamily="18" charset="0"/>
              </a:rPr>
              <a:t>.</a:t>
            </a:r>
          </a:p>
          <a:p>
            <a:r>
              <a:rPr lang="en-US" sz="1900" dirty="0" err="1">
                <a:latin typeface="Times New Roman" panose="02020603050405020304" pitchFamily="18" charset="0"/>
                <a:cs typeface="Times New Roman" panose="02020603050405020304" pitchFamily="18" charset="0"/>
              </a:rPr>
              <a:t>Prirodne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lepote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topla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tropska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klima</a:t>
            </a:r>
            <a:r>
              <a:rPr lang="en-US" sz="1900" dirty="0">
                <a:latin typeface="Times New Roman" panose="02020603050405020304" pitchFamily="18" charset="0"/>
                <a:cs typeface="Times New Roman" panose="02020603050405020304" pitchFamily="18" charset="0"/>
              </a:rPr>
              <a:t>, bistro more, </a:t>
            </a:r>
            <a:r>
              <a:rPr lang="en-US" sz="1900" dirty="0" err="1">
                <a:latin typeface="Times New Roman" panose="02020603050405020304" pitchFamily="18" charset="0"/>
                <a:cs typeface="Times New Roman" panose="02020603050405020304" pitchFamily="18" charset="0"/>
              </a:rPr>
              <a:t>talasi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aktivni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vulkani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čine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Havaje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popularnim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odredištem</a:t>
            </a:r>
            <a:r>
              <a:rPr lang="en-US" sz="1900" dirty="0">
                <a:latin typeface="Times New Roman" panose="02020603050405020304" pitchFamily="18" charset="0"/>
                <a:cs typeface="Times New Roman" panose="02020603050405020304" pitchFamily="18" charset="0"/>
              </a:rPr>
              <a:t> za </a:t>
            </a:r>
            <a:r>
              <a:rPr lang="en-US" sz="1900" dirty="0" err="1">
                <a:latin typeface="Times New Roman" panose="02020603050405020304" pitchFamily="18" charset="0"/>
                <a:cs typeface="Times New Roman" panose="02020603050405020304" pitchFamily="18" charset="0"/>
              </a:rPr>
              <a:t>turiste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surfere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biologe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vulkanologe</a:t>
            </a:r>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S </a:t>
            </a:r>
            <a:r>
              <a:rPr lang="en-US" sz="1900" dirty="0" err="1">
                <a:latin typeface="Times New Roman" panose="02020603050405020304" pitchFamily="18" charset="0"/>
                <a:cs typeface="Times New Roman" panose="02020603050405020304" pitchFamily="18" charset="0"/>
              </a:rPr>
              <a:t>obzirom</a:t>
            </a:r>
            <a:r>
              <a:rPr lang="en-US" sz="1900" dirty="0">
                <a:latin typeface="Times New Roman" panose="02020603050405020304" pitchFamily="18" charset="0"/>
                <a:cs typeface="Times New Roman" panose="02020603050405020304" pitchFamily="18" charset="0"/>
              </a:rPr>
              <a:t> da se </a:t>
            </a:r>
            <a:r>
              <a:rPr lang="en-US" sz="1900" dirty="0" err="1">
                <a:latin typeface="Times New Roman" panose="02020603050405020304" pitchFamily="18" charset="0"/>
                <a:cs typeface="Times New Roman" panose="02020603050405020304" pitchFamily="18" charset="0"/>
              </a:rPr>
              <a:t>nalaze</a:t>
            </a:r>
            <a:r>
              <a:rPr lang="en-US" sz="1900" dirty="0">
                <a:latin typeface="Times New Roman" panose="02020603050405020304" pitchFamily="18" charset="0"/>
                <a:cs typeface="Times New Roman" panose="02020603050405020304" pitchFamily="18" charset="0"/>
              </a:rPr>
              <a:t> u </a:t>
            </a:r>
            <a:r>
              <a:rPr lang="en-US" sz="1900" dirty="0" err="1">
                <a:latin typeface="Times New Roman" panose="02020603050405020304" pitchFamily="18" charset="0"/>
                <a:cs typeface="Times New Roman" panose="02020603050405020304" pitchFamily="18" charset="0"/>
              </a:rPr>
              <a:t>centralnom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Pacifiku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jedinstvena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mešavina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domorodačke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kulture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azijskog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severnoameričkog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uticaja</a:t>
            </a:r>
            <a:r>
              <a:rPr lang="en-US" sz="1900" dirty="0">
                <a:latin typeface="Times New Roman" panose="02020603050405020304" pitchFamily="18" charset="0"/>
                <a:cs typeface="Times New Roman" panose="02020603050405020304" pitchFamily="18" charset="0"/>
              </a:rPr>
              <a:t>.</a:t>
            </a:r>
          </a:p>
          <a:p>
            <a:r>
              <a:rPr lang="en-US" sz="1900" dirty="0">
                <a:latin typeface="Times New Roman" panose="02020603050405020304" pitchFamily="18" charset="0"/>
                <a:cs typeface="Times New Roman" panose="02020603050405020304" pitchFamily="18" charset="0"/>
              </a:rPr>
              <a:t>Na </a:t>
            </a:r>
            <a:r>
              <a:rPr lang="en-US" sz="1900" dirty="0" err="1">
                <a:latin typeface="Times New Roman" panose="02020603050405020304" pitchFamily="18" charset="0"/>
                <a:cs typeface="Times New Roman" panose="02020603050405020304" pitchFamily="18" charset="0"/>
              </a:rPr>
              <a:t>jugoistočnom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kraju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arhipelaga</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nalazi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osam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tzv</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glavnih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ostrva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Nijhau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Kauaj</a:t>
            </a:r>
            <a:r>
              <a:rPr lang="en-US" sz="1900" dirty="0">
                <a:latin typeface="Times New Roman" panose="02020603050405020304" pitchFamily="18" charset="0"/>
                <a:cs typeface="Times New Roman" panose="02020603050405020304" pitchFamily="18" charset="0"/>
              </a:rPr>
              <a:t>, Oahu (</a:t>
            </a:r>
            <a:r>
              <a:rPr lang="en-US" sz="1900" dirty="0" err="1">
                <a:latin typeface="Times New Roman" panose="02020603050405020304" pitchFamily="18" charset="0"/>
                <a:cs typeface="Times New Roman" panose="02020603050405020304" pitchFamily="18" charset="0"/>
              </a:rPr>
              <a:t>na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kom</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nalazi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glavni</a:t>
            </a:r>
            <a:r>
              <a:rPr lang="en-US" sz="1900" dirty="0">
                <a:latin typeface="Times New Roman" panose="02020603050405020304" pitchFamily="18" charset="0"/>
                <a:cs typeface="Times New Roman" panose="02020603050405020304" pitchFamily="18" charset="0"/>
              </a:rPr>
              <a:t> grad Honolulu), </a:t>
            </a:r>
            <a:r>
              <a:rPr lang="en-US" sz="1900" dirty="0" err="1">
                <a:latin typeface="Times New Roman" panose="02020603050405020304" pitchFamily="18" charset="0"/>
                <a:cs typeface="Times New Roman" panose="02020603050405020304" pitchFamily="18" charset="0"/>
              </a:rPr>
              <a:t>Molokaj</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Lanaj</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Kaholave</a:t>
            </a:r>
            <a:r>
              <a:rPr lang="en-US" sz="1900" dirty="0">
                <a:latin typeface="Times New Roman" panose="02020603050405020304" pitchFamily="18" charset="0"/>
                <a:cs typeface="Times New Roman" panose="02020603050405020304" pitchFamily="18" charset="0"/>
              </a:rPr>
              <a:t>, Maui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Havaji</a:t>
            </a:r>
            <a:r>
              <a:rPr lang="en-US" sz="1900" dirty="0">
                <a:latin typeface="Times New Roman" panose="02020603050405020304" pitchFamily="18" charset="0"/>
                <a:cs typeface="Times New Roman" panose="02020603050405020304" pitchFamily="18" charset="0"/>
              </a:rPr>
              <a:t>.</a:t>
            </a:r>
          </a:p>
          <a:p>
            <a:r>
              <a:rPr lang="en-US" sz="1900" dirty="0" err="1">
                <a:latin typeface="Times New Roman" panose="02020603050405020304" pitchFamily="18" charset="0"/>
                <a:cs typeface="Times New Roman" panose="02020603050405020304" pitchFamily="18" charset="0"/>
              </a:rPr>
              <a:t>Zbog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velikog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broja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posetioca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stanovništvo</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bavi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isljučivo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turizmom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ugostiteljstvom</a:t>
            </a:r>
            <a:r>
              <a:rPr lang="en-US" sz="1900" dirty="0">
                <a:latin typeface="Times New Roman" panose="02020603050405020304" pitchFamily="18" charset="0"/>
                <a:cs typeface="Times New Roman" panose="02020603050405020304" pitchFamily="18" charset="0"/>
              </a:rPr>
              <a:t>. </a:t>
            </a:r>
          </a:p>
          <a:p>
            <a:r>
              <a:rPr lang="en-US" sz="1900" dirty="0" err="1">
                <a:latin typeface="Times New Roman" panose="02020603050405020304" pitchFamily="18" charset="0"/>
                <a:cs typeface="Times New Roman" panose="02020603050405020304" pitchFamily="18" charset="0"/>
              </a:rPr>
              <a:t>Oko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čuvene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Vaikiki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plaže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izgrađeni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lanci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hotela</a:t>
            </a:r>
            <a:r>
              <a:rPr lang="en-US" sz="1900" dirty="0">
                <a:latin typeface="Times New Roman" panose="02020603050405020304" pitchFamily="18" charset="0"/>
                <a:cs typeface="Times New Roman" panose="02020603050405020304" pitchFamily="18" charset="0"/>
              </a:rPr>
              <a:t>, Hilton, </a:t>
            </a:r>
            <a:r>
              <a:rPr lang="en-US" sz="1900" dirty="0" err="1">
                <a:latin typeface="Times New Roman" panose="02020603050405020304" pitchFamily="18" charset="0"/>
                <a:cs typeface="Times New Roman" panose="02020603050405020304" pitchFamily="18" charset="0"/>
              </a:rPr>
              <a:t>Hajat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drugi</a:t>
            </a:r>
            <a:r>
              <a:rPr lang="en-US" sz="1900" dirty="0">
                <a:latin typeface="Times New Roman" panose="02020603050405020304" pitchFamily="18" charset="0"/>
                <a:cs typeface="Times New Roman" panose="02020603050405020304" pitchFamily="18" charset="0"/>
              </a:rPr>
              <a:t>. Na </a:t>
            </a:r>
            <a:r>
              <a:rPr lang="en-US" sz="1900" dirty="0" err="1">
                <a:latin typeface="Times New Roman" panose="02020603050405020304" pitchFamily="18" charset="0"/>
                <a:cs typeface="Times New Roman" panose="02020603050405020304" pitchFamily="18" charset="0"/>
              </a:rPr>
              <a:t>njoj</a:t>
            </a:r>
            <a:r>
              <a:rPr lang="en-US" sz="1900" dirty="0">
                <a:latin typeface="Times New Roman" panose="02020603050405020304" pitchFamily="18" charset="0"/>
                <a:cs typeface="Times New Roman" panose="02020603050405020304" pitchFamily="18" charset="0"/>
              </a:rPr>
              <a:t> se </a:t>
            </a:r>
            <a:r>
              <a:rPr lang="en-US" sz="1900" dirty="0" err="1">
                <a:latin typeface="Times New Roman" panose="02020603050405020304" pitchFamily="18" charset="0"/>
                <a:cs typeface="Times New Roman" panose="02020603050405020304" pitchFamily="18" charset="0"/>
              </a:rPr>
              <a:t>održavaju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mnoga</a:t>
            </a:r>
            <a:r>
              <a:rPr lang="en-US" sz="1900" dirty="0">
                <a:latin typeface="Times New Roman" panose="02020603050405020304" pitchFamily="18" charset="0"/>
                <a:cs typeface="Times New Roman" panose="02020603050405020304" pitchFamily="18" charset="0"/>
              </a:rPr>
              <a:t> surf </a:t>
            </a:r>
            <a:r>
              <a:rPr lang="en-US" sz="1900" dirty="0" err="1">
                <a:latin typeface="Times New Roman" panose="02020603050405020304" pitchFamily="18" charset="0"/>
                <a:cs typeface="Times New Roman" panose="02020603050405020304" pitchFamily="18" charset="0"/>
              </a:rPr>
              <a:t>takmičenja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tokom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cele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godine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turisti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a:t>
            </a:r>
            <a:r>
              <a:rPr lang="en-US" sz="1900" dirty="0">
                <a:latin typeface="Times New Roman" panose="02020603050405020304" pitchFamily="18" charset="0"/>
                <a:cs typeface="Times New Roman" panose="02020603050405020304" pitchFamily="18" charset="0"/>
              </a:rPr>
              <a:t> u </a:t>
            </a:r>
            <a:r>
              <a:rPr lang="en-US" sz="1900" dirty="0" err="1">
                <a:latin typeface="Times New Roman" panose="02020603050405020304" pitchFamily="18" charset="0"/>
                <a:cs typeface="Times New Roman" panose="02020603050405020304" pitchFamily="18" charset="0"/>
              </a:rPr>
              <a:t>mogućnosti</a:t>
            </a:r>
            <a:r>
              <a:rPr lang="en-US" sz="1900" dirty="0">
                <a:latin typeface="Times New Roman" panose="02020603050405020304" pitchFamily="18" charset="0"/>
                <a:cs typeface="Times New Roman" panose="02020603050405020304" pitchFamily="18" charset="0"/>
              </a:rPr>
              <a:t> da </a:t>
            </a:r>
            <a:r>
              <a:rPr lang="en-US" sz="1900" dirty="0" err="1">
                <a:latin typeface="Times New Roman" panose="02020603050405020304" pitchFamily="18" charset="0"/>
                <a:cs typeface="Times New Roman" panose="02020603050405020304" pitchFamily="18" charset="0"/>
              </a:rPr>
              <a:t>gledaju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bravure</a:t>
            </a:r>
            <a:r>
              <a:rPr lang="en-US" sz="1900" dirty="0">
                <a:latin typeface="Times New Roman" panose="02020603050405020304" pitchFamily="18" charset="0"/>
                <a:cs typeface="Times New Roman" panose="02020603050405020304" pitchFamily="18" charset="0"/>
              </a:rPr>
              <a:t> surf </a:t>
            </a:r>
            <a:r>
              <a:rPr lang="en-US" sz="1900" dirty="0" err="1">
                <a:latin typeface="Times New Roman" panose="02020603050405020304" pitchFamily="18" charset="0"/>
                <a:cs typeface="Times New Roman" panose="02020603050405020304" pitchFamily="18" charset="0"/>
              </a:rPr>
              <a:t>majstora</a:t>
            </a:r>
            <a:r>
              <a:rPr lang="en-US" sz="1900" dirty="0">
                <a:latin typeface="Times New Roman" panose="02020603050405020304" pitchFamily="18" charset="0"/>
                <a:cs typeface="Times New Roman" panose="02020603050405020304" pitchFamily="18" charset="0"/>
              </a:rPr>
              <a:t>.</a:t>
            </a:r>
          </a:p>
          <a:p>
            <a:endParaRPr lang="en-US" sz="600" dirty="0">
              <a:solidFill>
                <a:schemeClr val="tx2"/>
              </a:solidFill>
            </a:endParaRPr>
          </a:p>
        </p:txBody>
      </p:sp>
    </p:spTree>
    <p:extLst>
      <p:ext uri="{BB962C8B-B14F-4D97-AF65-F5344CB8AC3E}">
        <p14:creationId xmlns:p14="http://schemas.microsoft.com/office/powerpoint/2010/main" val="12845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body of water with a mountain in the background&#10;&#10;Description automatically generated">
            <a:extLst>
              <a:ext uri="{FF2B5EF4-FFF2-40B4-BE49-F238E27FC236}">
                <a16:creationId xmlns:a16="http://schemas.microsoft.com/office/drawing/2014/main" id="{9ACCB03F-E142-471A-974A-AB0494898AEA}"/>
              </a:ext>
            </a:extLst>
          </p:cNvPr>
          <p:cNvPicPr>
            <a:picLocks noChangeAspect="1"/>
          </p:cNvPicPr>
          <p:nvPr/>
        </p:nvPicPr>
        <p:blipFill rotWithShape="1">
          <a:blip r:embed="rId2">
            <a:extLst>
              <a:ext uri="{28A0092B-C50C-407E-A947-70E740481C1C}">
                <a14:useLocalDpi xmlns:a14="http://schemas.microsoft.com/office/drawing/2010/main" val="0"/>
              </a:ext>
            </a:extLst>
          </a:blip>
          <a:srcRect t="29459" r="-2" b="5413"/>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view of a city next to a body of water&#10;&#10;Description automatically generated">
            <a:extLst>
              <a:ext uri="{FF2B5EF4-FFF2-40B4-BE49-F238E27FC236}">
                <a16:creationId xmlns:a16="http://schemas.microsoft.com/office/drawing/2014/main" id="{009F549D-C05F-4005-933D-CB696AABA447}"/>
              </a:ext>
            </a:extLst>
          </p:cNvPr>
          <p:cNvPicPr>
            <a:picLocks noChangeAspect="1"/>
          </p:cNvPicPr>
          <p:nvPr/>
        </p:nvPicPr>
        <p:blipFill rotWithShape="1">
          <a:blip r:embed="rId3">
            <a:extLst>
              <a:ext uri="{28A0092B-C50C-407E-A947-70E740481C1C}">
                <a14:useLocalDpi xmlns:a14="http://schemas.microsoft.com/office/drawing/2010/main" val="0"/>
              </a:ext>
            </a:extLst>
          </a:blip>
          <a:srcRect t="13175" r="-3" b="938"/>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picture containing text, map&#10;&#10;Description automatically generated">
            <a:extLst>
              <a:ext uri="{FF2B5EF4-FFF2-40B4-BE49-F238E27FC236}">
                <a16:creationId xmlns:a16="http://schemas.microsoft.com/office/drawing/2014/main" id="{A081AC6E-A0D2-4052-9C4E-2D7F74F4C0CB}"/>
              </a:ext>
            </a:extLst>
          </p:cNvPr>
          <p:cNvPicPr>
            <a:picLocks noChangeAspect="1"/>
          </p:cNvPicPr>
          <p:nvPr/>
        </p:nvPicPr>
        <p:blipFill rotWithShape="1">
          <a:blip r:embed="rId4">
            <a:extLst>
              <a:ext uri="{28A0092B-C50C-407E-A947-70E740481C1C}">
                <a14:useLocalDpi xmlns:a14="http://schemas.microsoft.com/office/drawing/2010/main" val="0"/>
              </a:ext>
            </a:extLst>
          </a:blip>
          <a:srcRect t="9067"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Picture 4" descr="A group of people walking on a beach&#10;&#10;Description automatically generated">
            <a:extLst>
              <a:ext uri="{FF2B5EF4-FFF2-40B4-BE49-F238E27FC236}">
                <a16:creationId xmlns:a16="http://schemas.microsoft.com/office/drawing/2014/main" id="{E8D2C5C3-4DB8-4261-BF3D-808A0F548E96}"/>
              </a:ext>
            </a:extLst>
          </p:cNvPr>
          <p:cNvPicPr>
            <a:picLocks noChangeAspect="1"/>
          </p:cNvPicPr>
          <p:nvPr/>
        </p:nvPicPr>
        <p:blipFill rotWithShape="1">
          <a:blip r:embed="rId5">
            <a:extLst>
              <a:ext uri="{28A0092B-C50C-407E-A947-70E740481C1C}">
                <a14:useLocalDpi xmlns:a14="http://schemas.microsoft.com/office/drawing/2010/main" val="0"/>
              </a:ext>
            </a:extLst>
          </a:blip>
          <a:srcRect t="6938" r="-2" b="2793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56229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A3AEA-6809-4C4A-B813-C55CD1FE0E12}"/>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2200" kern="1200">
                <a:solidFill>
                  <a:schemeClr val="tx1">
                    <a:lumMod val="85000"/>
                    <a:lumOff val="15000"/>
                  </a:schemeClr>
                </a:solidFill>
                <a:latin typeface="+mj-lt"/>
                <a:ea typeface="+mj-ea"/>
                <a:cs typeface="+mj-cs"/>
              </a:rPr>
              <a:t>https://www.youtube.com/watch?v=cpcG5mbSTnQ</a:t>
            </a:r>
          </a:p>
        </p:txBody>
      </p:sp>
      <p:sp>
        <p:nvSpPr>
          <p:cNvPr id="3" name="Text Placeholder 2">
            <a:extLst>
              <a:ext uri="{FF2B5EF4-FFF2-40B4-BE49-F238E27FC236}">
                <a16:creationId xmlns:a16="http://schemas.microsoft.com/office/drawing/2014/main" id="{118CFF6E-6AEC-44F4-9BFD-23D63400379C}"/>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kern="1200">
                <a:solidFill>
                  <a:schemeClr val="accent1"/>
                </a:solidFill>
                <a:latin typeface="+mn-lt"/>
                <a:ea typeface="+mn-ea"/>
                <a:cs typeface="+mn-cs"/>
              </a:rPr>
              <a:t>Teleportujte se na Havaje i na par minuta budite deo te atmosfere.</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13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39BC-EBB1-4BE3-8A7E-7ED21AEE415C}"/>
              </a:ext>
            </a:extLst>
          </p:cNvPr>
          <p:cNvSpPr>
            <a:spLocks noGrp="1"/>
          </p:cNvSpPr>
          <p:nvPr>
            <p:ph type="title"/>
          </p:nvPr>
        </p:nvSpPr>
        <p:spPr>
          <a:xfrm>
            <a:off x="481013" y="3752849"/>
            <a:ext cx="3290887" cy="2452687"/>
          </a:xfrm>
        </p:spPr>
        <p:txBody>
          <a:bodyPr anchor="ctr">
            <a:normAutofit/>
          </a:bodyPr>
          <a:lstStyle/>
          <a:p>
            <a:r>
              <a:rPr lang="sr-Latn-RS" sz="3600">
                <a:latin typeface="Bodoni MT Black" panose="02070A03080606020203" pitchFamily="18" charset="0"/>
              </a:rPr>
              <a:t>VENECIJA</a:t>
            </a:r>
            <a:endParaRPr lang="en-US" sz="3600" dirty="0">
              <a:latin typeface="Bodoni MT Black" panose="02070A03080606020203" pitchFamily="18" charset="0"/>
            </a:endParaRPr>
          </a:p>
        </p:txBody>
      </p:sp>
      <p:pic>
        <p:nvPicPr>
          <p:cNvPr id="7" name="Picture 6" descr="A large stone building with a clock tower&#10;&#10;Description automatically generated">
            <a:extLst>
              <a:ext uri="{FF2B5EF4-FFF2-40B4-BE49-F238E27FC236}">
                <a16:creationId xmlns:a16="http://schemas.microsoft.com/office/drawing/2014/main" id="{132A213F-9172-43BE-8315-849A9DD08281}"/>
              </a:ext>
            </a:extLst>
          </p:cNvPr>
          <p:cNvPicPr>
            <a:picLocks noChangeAspect="1"/>
          </p:cNvPicPr>
          <p:nvPr/>
        </p:nvPicPr>
        <p:blipFill rotWithShape="1">
          <a:blip r:embed="rId2">
            <a:extLst>
              <a:ext uri="{28A0092B-C50C-407E-A947-70E740481C1C}">
                <a14:useLocalDpi xmlns:a14="http://schemas.microsoft.com/office/drawing/2010/main" val="0"/>
              </a:ext>
            </a:extLst>
          </a:blip>
          <a:srcRect t="36091" b="1831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84474D2-29FC-496A-9055-36E4D8F6AE1E}"/>
              </a:ext>
            </a:extLst>
          </p:cNvPr>
          <p:cNvSpPr>
            <a:spLocks noGrp="1"/>
          </p:cNvSpPr>
          <p:nvPr>
            <p:ph idx="1"/>
          </p:nvPr>
        </p:nvSpPr>
        <p:spPr>
          <a:xfrm>
            <a:off x="4223982" y="3752850"/>
            <a:ext cx="7485413" cy="2452687"/>
          </a:xfrm>
        </p:spPr>
        <p:txBody>
          <a:bodyPr anchor="ctr">
            <a:normAutofit/>
          </a:bodyPr>
          <a:lstStyle/>
          <a:p>
            <a:r>
              <a:rPr lang="en-US" sz="1800">
                <a:latin typeface="Times New Roman" panose="02020603050405020304" pitchFamily="18" charset="0"/>
                <a:cs typeface="Times New Roman" panose="02020603050405020304" pitchFamily="18" charset="0"/>
              </a:rPr>
              <a:t>Ako vam je pak dosta izležavanja i želeli biste da iskusite nešto potpno drugačije; da iskoristite ovo vreme da se obogatite znanjem iz kulture i  istorije, zamislite kako bi izgledalo putovanje kroz Veneciju, jedan od najdinamičnijih gradova sveta, koji je sada, usled okolnosti potpuno prazan.</a:t>
            </a:r>
          </a:p>
          <a:p>
            <a:r>
              <a:rPr lang="en-US" sz="1800">
                <a:latin typeface="Times New Roman" panose="02020603050405020304" pitchFamily="18" charset="0"/>
                <a:cs typeface="Times New Roman" panose="02020603050405020304" pitchFamily="18" charset="0"/>
              </a:rPr>
              <a:t>Bez nepodnošljivih gužvi na ulicama i kanalima; nesnosnog čekanja u redovima za ulazak u muzeje, palate i katedrale, ovaj već božanstveni grad, sada deluje još primamljivije. </a:t>
            </a:r>
          </a:p>
          <a:p>
            <a:endParaRPr lang="en-US" sz="1800"/>
          </a:p>
        </p:txBody>
      </p:sp>
    </p:spTree>
    <p:extLst>
      <p:ext uri="{BB962C8B-B14F-4D97-AF65-F5344CB8AC3E}">
        <p14:creationId xmlns:p14="http://schemas.microsoft.com/office/powerpoint/2010/main" val="384659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iver filled with water and a city in the background&#10;&#10;Description automatically generated">
            <a:extLst>
              <a:ext uri="{FF2B5EF4-FFF2-40B4-BE49-F238E27FC236}">
                <a16:creationId xmlns:a16="http://schemas.microsoft.com/office/drawing/2014/main" id="{0A5EE33D-94A1-4B2D-B7B1-B673C64533A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5911"/>
          <a:stretch/>
        </p:blipFill>
        <p:spPr>
          <a:xfrm>
            <a:off x="6083786" y="-168316"/>
            <a:ext cx="6261330" cy="3932313"/>
          </a:xfrm>
          <a:prstGeom prst="rect">
            <a:avLst/>
          </a:prstGeom>
          <a:effectLst>
            <a:softEdge rad="533400"/>
          </a:effectLst>
        </p:spPr>
      </p:pic>
      <p:pic>
        <p:nvPicPr>
          <p:cNvPr id="7" name="Picture 6" descr="A person standing in front of a building&#10;&#10;Description automatically generated">
            <a:extLst>
              <a:ext uri="{FF2B5EF4-FFF2-40B4-BE49-F238E27FC236}">
                <a16:creationId xmlns:a16="http://schemas.microsoft.com/office/drawing/2014/main" id="{202B1092-E3F6-40F4-8344-A44FF39D7A0C}"/>
              </a:ext>
            </a:extLst>
          </p:cNvPr>
          <p:cNvPicPr>
            <a:picLocks noChangeAspect="1"/>
          </p:cNvPicPr>
          <p:nvPr/>
        </p:nvPicPr>
        <p:blipFill rotWithShape="1">
          <a:blip r:embed="rId3">
            <a:extLst>
              <a:ext uri="{28A0092B-C50C-407E-A947-70E740481C1C}">
                <a14:useLocalDpi xmlns:a14="http://schemas.microsoft.com/office/drawing/2010/main" val="0"/>
              </a:ext>
            </a:extLst>
          </a:blip>
          <a:srcRect l="2162" r="30973" b="1"/>
          <a:stretch/>
        </p:blipFill>
        <p:spPr>
          <a:xfrm>
            <a:off x="6089904" y="2487166"/>
            <a:ext cx="6263640" cy="4215384"/>
          </a:xfrm>
          <a:prstGeom prst="rect">
            <a:avLst/>
          </a:prstGeom>
          <a:effectLst>
            <a:softEdge rad="533400"/>
          </a:effectLst>
        </p:spPr>
      </p:pic>
      <p:pic>
        <p:nvPicPr>
          <p:cNvPr id="25"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CD07095-24B1-4C53-A3FC-6CD447093970}"/>
              </a:ext>
            </a:extLst>
          </p:cNvPr>
          <p:cNvSpPr>
            <a:spLocks noGrp="1"/>
          </p:cNvSpPr>
          <p:nvPr>
            <p:ph idx="1"/>
          </p:nvPr>
        </p:nvSpPr>
        <p:spPr>
          <a:xfrm>
            <a:off x="933585" y="1534585"/>
            <a:ext cx="4803637" cy="3788830"/>
          </a:xfrm>
        </p:spPr>
        <p:txBody>
          <a:bodyPr anchor="ctr">
            <a:normAutofit/>
          </a:bodyPr>
          <a:lstStyle/>
          <a:p>
            <a:r>
              <a:rPr lang="en-US" sz="2000" dirty="0" err="1">
                <a:solidFill>
                  <a:srgbClr val="000000"/>
                </a:solidFill>
              </a:rPr>
              <a:t>Venecija</a:t>
            </a:r>
            <a:r>
              <a:rPr lang="en-US" sz="2000" dirty="0">
                <a:solidFill>
                  <a:srgbClr val="000000"/>
                </a:solidFill>
              </a:rPr>
              <a:t> je grad, </a:t>
            </a:r>
            <a:r>
              <a:rPr lang="en-US" sz="2000" dirty="0" err="1">
                <a:solidFill>
                  <a:srgbClr val="000000"/>
                </a:solidFill>
              </a:rPr>
              <a:t>pristanište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čuveno</a:t>
            </a:r>
            <a:r>
              <a:rPr lang="en-US" sz="2000" dirty="0">
                <a:solidFill>
                  <a:srgbClr val="000000"/>
                </a:solidFill>
              </a:rPr>
              <a:t> </a:t>
            </a:r>
            <a:r>
              <a:rPr lang="en-US" sz="2000" dirty="0" err="1">
                <a:solidFill>
                  <a:srgbClr val="000000"/>
                </a:solidFill>
              </a:rPr>
              <a:t>turističko</a:t>
            </a:r>
            <a:r>
              <a:rPr lang="en-US" sz="2000" dirty="0">
                <a:solidFill>
                  <a:srgbClr val="000000"/>
                </a:solidFill>
              </a:rPr>
              <a:t> mesto u </a:t>
            </a:r>
            <a:r>
              <a:rPr lang="en-US" sz="2000" dirty="0" err="1">
                <a:solidFill>
                  <a:srgbClr val="000000"/>
                </a:solidFill>
              </a:rPr>
              <a:t>severoistočnoj</a:t>
            </a:r>
            <a:r>
              <a:rPr lang="en-US" sz="2000" dirty="0">
                <a:solidFill>
                  <a:srgbClr val="000000"/>
                </a:solidFill>
              </a:rPr>
              <a:t> </a:t>
            </a:r>
            <a:r>
              <a:rPr lang="en-US" sz="2000" dirty="0" err="1">
                <a:solidFill>
                  <a:srgbClr val="000000"/>
                </a:solidFill>
              </a:rPr>
              <a:t>Italiji</a:t>
            </a:r>
            <a:r>
              <a:rPr lang="en-US" sz="2000" dirty="0">
                <a:solidFill>
                  <a:srgbClr val="000000"/>
                </a:solidFill>
              </a:rPr>
              <a:t>, </a:t>
            </a:r>
            <a:r>
              <a:rPr lang="en-US" sz="2000" dirty="0" err="1">
                <a:solidFill>
                  <a:srgbClr val="000000"/>
                </a:solidFill>
              </a:rPr>
              <a:t>na</a:t>
            </a:r>
            <a:r>
              <a:rPr lang="en-US" sz="2000" dirty="0">
                <a:solidFill>
                  <a:srgbClr val="000000"/>
                </a:solidFill>
              </a:rPr>
              <a:t> </a:t>
            </a:r>
            <a:r>
              <a:rPr lang="en-US" sz="2000" dirty="0" err="1">
                <a:solidFill>
                  <a:srgbClr val="000000"/>
                </a:solidFill>
              </a:rPr>
              <a:t>Jadranskom</a:t>
            </a:r>
            <a:r>
              <a:rPr lang="en-US" sz="2000" dirty="0">
                <a:solidFill>
                  <a:srgbClr val="000000"/>
                </a:solidFill>
              </a:rPr>
              <a:t> </a:t>
            </a:r>
            <a:r>
              <a:rPr lang="en-US" sz="2000" dirty="0" err="1">
                <a:solidFill>
                  <a:srgbClr val="000000"/>
                </a:solidFill>
              </a:rPr>
              <a:t>moru</a:t>
            </a:r>
            <a:r>
              <a:rPr lang="en-US" sz="2000" dirty="0">
                <a:solidFill>
                  <a:srgbClr val="000000"/>
                </a:solidFill>
              </a:rPr>
              <a:t>.</a:t>
            </a:r>
          </a:p>
          <a:p>
            <a:r>
              <a:rPr lang="en-US" sz="2000" dirty="0" err="1">
                <a:solidFill>
                  <a:srgbClr val="000000"/>
                </a:solidFill>
              </a:rPr>
              <a:t>Turizam</a:t>
            </a:r>
            <a:r>
              <a:rPr lang="en-US" sz="2000" dirty="0">
                <a:solidFill>
                  <a:srgbClr val="000000"/>
                </a:solidFill>
              </a:rPr>
              <a:t> je </a:t>
            </a:r>
            <a:r>
              <a:rPr lang="en-US" sz="2000" dirty="0" err="1">
                <a:solidFill>
                  <a:srgbClr val="000000"/>
                </a:solidFill>
              </a:rPr>
              <a:t>danas</a:t>
            </a:r>
            <a:r>
              <a:rPr lang="en-US" sz="2000" dirty="0">
                <a:solidFill>
                  <a:srgbClr val="000000"/>
                </a:solidFill>
              </a:rPr>
              <a:t> </a:t>
            </a:r>
            <a:r>
              <a:rPr lang="en-US" sz="2000" dirty="0" err="1">
                <a:solidFill>
                  <a:srgbClr val="000000"/>
                </a:solidFill>
              </a:rPr>
              <a:t>najvažnija</a:t>
            </a:r>
            <a:r>
              <a:rPr lang="en-US" sz="2000" dirty="0">
                <a:solidFill>
                  <a:srgbClr val="000000"/>
                </a:solidFill>
              </a:rPr>
              <a:t> </a:t>
            </a:r>
            <a:r>
              <a:rPr lang="en-US" sz="2000" dirty="0" err="1">
                <a:solidFill>
                  <a:srgbClr val="000000"/>
                </a:solidFill>
              </a:rPr>
              <a:t>delatnost</a:t>
            </a:r>
            <a:r>
              <a:rPr lang="en-US" sz="2000" dirty="0">
                <a:solidFill>
                  <a:srgbClr val="000000"/>
                </a:solidFill>
              </a:rPr>
              <a:t> </a:t>
            </a:r>
            <a:r>
              <a:rPr lang="en-US" sz="2000" dirty="0" err="1">
                <a:solidFill>
                  <a:srgbClr val="000000"/>
                </a:solidFill>
              </a:rPr>
              <a:t>Venecije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njen</a:t>
            </a:r>
            <a:r>
              <a:rPr lang="en-US" sz="2000" dirty="0">
                <a:solidFill>
                  <a:srgbClr val="000000"/>
                </a:solidFill>
              </a:rPr>
              <a:t> </a:t>
            </a:r>
            <a:r>
              <a:rPr lang="en-US" sz="2000" dirty="0" err="1">
                <a:solidFill>
                  <a:srgbClr val="000000"/>
                </a:solidFill>
              </a:rPr>
              <a:t>pokretač</a:t>
            </a:r>
            <a:r>
              <a:rPr lang="en-US" sz="2000" dirty="0">
                <a:solidFill>
                  <a:srgbClr val="000000"/>
                </a:solidFill>
              </a:rPr>
              <a:t>. Grad </a:t>
            </a:r>
            <a:r>
              <a:rPr lang="en-US" sz="2000" dirty="0" err="1">
                <a:solidFill>
                  <a:srgbClr val="000000"/>
                </a:solidFill>
              </a:rPr>
              <a:t>nudi</a:t>
            </a:r>
            <a:r>
              <a:rPr lang="en-US" sz="2000" dirty="0">
                <a:solidFill>
                  <a:srgbClr val="000000"/>
                </a:solidFill>
              </a:rPr>
              <a:t> </a:t>
            </a:r>
            <a:r>
              <a:rPr lang="en-US" sz="2000" dirty="0" err="1">
                <a:solidFill>
                  <a:srgbClr val="000000"/>
                </a:solidFill>
              </a:rPr>
              <a:t>prelepu</a:t>
            </a:r>
            <a:r>
              <a:rPr lang="en-US" sz="2000" dirty="0">
                <a:solidFill>
                  <a:srgbClr val="000000"/>
                </a:solidFill>
              </a:rPr>
              <a:t> </a:t>
            </a:r>
            <a:r>
              <a:rPr lang="en-US" sz="2000" dirty="0" err="1">
                <a:solidFill>
                  <a:srgbClr val="000000"/>
                </a:solidFill>
              </a:rPr>
              <a:t>arhitekturu</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ambijente</a:t>
            </a:r>
            <a:r>
              <a:rPr lang="en-US" sz="2000" dirty="0">
                <a:solidFill>
                  <a:srgbClr val="000000"/>
                </a:solidFill>
              </a:rPr>
              <a:t>, </a:t>
            </a:r>
            <a:r>
              <a:rPr lang="en-US" sz="2000" dirty="0" err="1">
                <a:solidFill>
                  <a:srgbClr val="000000"/>
                </a:solidFill>
              </a:rPr>
              <a:t>mnogobrojna</a:t>
            </a:r>
            <a:r>
              <a:rPr lang="en-US" sz="2000" dirty="0">
                <a:solidFill>
                  <a:srgbClr val="000000"/>
                </a:solidFill>
              </a:rPr>
              <a:t> </a:t>
            </a:r>
            <a:r>
              <a:rPr lang="en-US" sz="2000" dirty="0" err="1">
                <a:solidFill>
                  <a:srgbClr val="000000"/>
                </a:solidFill>
              </a:rPr>
              <a:t>mesta</a:t>
            </a:r>
            <a:r>
              <a:rPr lang="en-US" sz="2000" dirty="0">
                <a:solidFill>
                  <a:srgbClr val="000000"/>
                </a:solidFill>
              </a:rPr>
              <a:t> puna </a:t>
            </a:r>
            <a:r>
              <a:rPr lang="en-US" sz="2000" dirty="0" err="1">
                <a:solidFill>
                  <a:srgbClr val="000000"/>
                </a:solidFill>
              </a:rPr>
              <a:t>emocija</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romantike</a:t>
            </a:r>
            <a:r>
              <a:rPr lang="en-US" sz="2000" dirty="0">
                <a:solidFill>
                  <a:srgbClr val="000000"/>
                </a:solidFill>
              </a:rPr>
              <a:t>, </a:t>
            </a:r>
            <a:r>
              <a:rPr lang="en-US" sz="2000" dirty="0" err="1">
                <a:solidFill>
                  <a:srgbClr val="000000"/>
                </a:solidFill>
              </a:rPr>
              <a:t>brojne</a:t>
            </a:r>
            <a:r>
              <a:rPr lang="en-US" sz="2000" dirty="0">
                <a:solidFill>
                  <a:srgbClr val="000000"/>
                </a:solidFill>
              </a:rPr>
              <a:t> </a:t>
            </a:r>
            <a:r>
              <a:rPr lang="en-US" sz="2000" dirty="0" err="1">
                <a:solidFill>
                  <a:srgbClr val="000000"/>
                </a:solidFill>
              </a:rPr>
              <a:t>crkve</a:t>
            </a:r>
            <a:r>
              <a:rPr lang="en-US" sz="2000" dirty="0">
                <a:solidFill>
                  <a:srgbClr val="000000"/>
                </a:solidFill>
              </a:rPr>
              <a:t>, </a:t>
            </a:r>
            <a:r>
              <a:rPr lang="en-US" sz="2000" dirty="0" err="1">
                <a:solidFill>
                  <a:srgbClr val="000000"/>
                </a:solidFill>
              </a:rPr>
              <a:t>muzeje</a:t>
            </a:r>
            <a:r>
              <a:rPr lang="en-US" sz="2000" dirty="0">
                <a:solidFill>
                  <a:srgbClr val="000000"/>
                </a:solidFill>
              </a:rPr>
              <a:t>, </a:t>
            </a:r>
            <a:r>
              <a:rPr lang="en-US" sz="2000" dirty="0" err="1">
                <a:solidFill>
                  <a:srgbClr val="000000"/>
                </a:solidFill>
              </a:rPr>
              <a:t>galerije</a:t>
            </a:r>
            <a:r>
              <a:rPr lang="en-US" sz="2000" dirty="0">
                <a:solidFill>
                  <a:srgbClr val="000000"/>
                </a:solidFill>
              </a:rPr>
              <a:t>. U </a:t>
            </a:r>
            <a:r>
              <a:rPr lang="en-US" sz="2000" dirty="0" err="1">
                <a:solidFill>
                  <a:srgbClr val="000000"/>
                </a:solidFill>
              </a:rPr>
              <a:t>gradu</a:t>
            </a:r>
            <a:r>
              <a:rPr lang="en-US" sz="2000" dirty="0">
                <a:solidFill>
                  <a:srgbClr val="000000"/>
                </a:solidFill>
              </a:rPr>
              <a:t> se </a:t>
            </a:r>
            <a:r>
              <a:rPr lang="en-US" sz="2000" dirty="0" err="1">
                <a:solidFill>
                  <a:srgbClr val="000000"/>
                </a:solidFill>
              </a:rPr>
              <a:t>tokom</a:t>
            </a:r>
            <a:r>
              <a:rPr lang="en-US" sz="2000" dirty="0">
                <a:solidFill>
                  <a:srgbClr val="000000"/>
                </a:solidFill>
              </a:rPr>
              <a:t> </a:t>
            </a:r>
            <a:r>
              <a:rPr lang="en-US" sz="2000" dirty="0" err="1">
                <a:solidFill>
                  <a:srgbClr val="000000"/>
                </a:solidFill>
              </a:rPr>
              <a:t>godine</a:t>
            </a:r>
            <a:r>
              <a:rPr lang="en-US" sz="2000" dirty="0">
                <a:solidFill>
                  <a:srgbClr val="000000"/>
                </a:solidFill>
              </a:rPr>
              <a:t> </a:t>
            </a:r>
            <a:r>
              <a:rPr lang="en-US" sz="2000" dirty="0" err="1">
                <a:solidFill>
                  <a:srgbClr val="000000"/>
                </a:solidFill>
              </a:rPr>
              <a:t>dešavaju</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mnoge</a:t>
            </a:r>
            <a:r>
              <a:rPr lang="en-US" sz="2000" dirty="0">
                <a:solidFill>
                  <a:srgbClr val="000000"/>
                </a:solidFill>
              </a:rPr>
              <a:t> </a:t>
            </a:r>
            <a:r>
              <a:rPr lang="en-US" sz="2000" dirty="0" err="1">
                <a:solidFill>
                  <a:srgbClr val="000000"/>
                </a:solidFill>
              </a:rPr>
              <a:t>manifestacije</a:t>
            </a:r>
            <a:r>
              <a:rPr lang="en-US" sz="2000" dirty="0">
                <a:solidFill>
                  <a:srgbClr val="000000"/>
                </a:solidFill>
              </a:rPr>
              <a:t>, od </a:t>
            </a:r>
            <a:r>
              <a:rPr lang="en-US" sz="2000" dirty="0" err="1">
                <a:solidFill>
                  <a:srgbClr val="000000"/>
                </a:solidFill>
              </a:rPr>
              <a:t>kojih</a:t>
            </a:r>
            <a:r>
              <a:rPr lang="en-US" sz="2000" dirty="0">
                <a:solidFill>
                  <a:srgbClr val="000000"/>
                </a:solidFill>
              </a:rPr>
              <a:t> </a:t>
            </a:r>
            <a:r>
              <a:rPr lang="en-US" sz="2000" dirty="0" err="1">
                <a:solidFill>
                  <a:srgbClr val="000000"/>
                </a:solidFill>
              </a:rPr>
              <a:t>su</a:t>
            </a:r>
            <a:r>
              <a:rPr lang="en-US" sz="2000" dirty="0">
                <a:solidFill>
                  <a:srgbClr val="000000"/>
                </a:solidFill>
              </a:rPr>
              <a:t> </a:t>
            </a:r>
            <a:r>
              <a:rPr lang="en-US" sz="2000" dirty="0" err="1">
                <a:solidFill>
                  <a:srgbClr val="000000"/>
                </a:solidFill>
              </a:rPr>
              <a:t>najpozantije</a:t>
            </a:r>
            <a:r>
              <a:rPr lang="en-US" sz="2000" dirty="0">
                <a:solidFill>
                  <a:srgbClr val="000000"/>
                </a:solidFill>
              </a:rPr>
              <a:t> </a:t>
            </a:r>
            <a:r>
              <a:rPr lang="en-US" sz="2000" dirty="0" err="1">
                <a:solidFill>
                  <a:srgbClr val="000000"/>
                </a:solidFill>
              </a:rPr>
              <a:t>filmski</a:t>
            </a:r>
            <a:r>
              <a:rPr lang="en-US" sz="2000" dirty="0">
                <a:solidFill>
                  <a:srgbClr val="000000"/>
                </a:solidFill>
              </a:rPr>
              <a:t> festival u </a:t>
            </a:r>
            <a:r>
              <a:rPr lang="en-US" sz="2000" dirty="0" err="1">
                <a:solidFill>
                  <a:srgbClr val="000000"/>
                </a:solidFill>
              </a:rPr>
              <a:t>Veneciji</a:t>
            </a:r>
            <a:r>
              <a:rPr lang="en-US" sz="2000" dirty="0">
                <a:solidFill>
                  <a:srgbClr val="000000"/>
                </a:solidFill>
              </a:rPr>
              <a:t>, </a:t>
            </a:r>
            <a:r>
              <a:rPr lang="en-US" sz="2000" dirty="0" err="1">
                <a:solidFill>
                  <a:srgbClr val="000000"/>
                </a:solidFill>
              </a:rPr>
              <a:t>Venecijanski</a:t>
            </a:r>
            <a:r>
              <a:rPr lang="en-US" sz="2000" dirty="0">
                <a:solidFill>
                  <a:srgbClr val="000000"/>
                </a:solidFill>
              </a:rPr>
              <a:t> </a:t>
            </a:r>
            <a:r>
              <a:rPr lang="en-US" sz="2000" dirty="0" err="1">
                <a:solidFill>
                  <a:srgbClr val="000000"/>
                </a:solidFill>
              </a:rPr>
              <a:t>bijenale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karneval</a:t>
            </a:r>
            <a:r>
              <a:rPr lang="en-US" sz="2000" dirty="0">
                <a:solidFill>
                  <a:srgbClr val="000000"/>
                </a:solidFill>
              </a:rPr>
              <a:t> u </a:t>
            </a:r>
            <a:r>
              <a:rPr lang="en-US" sz="2000" dirty="0" err="1">
                <a:solidFill>
                  <a:srgbClr val="000000"/>
                </a:solidFill>
              </a:rPr>
              <a:t>Veneciji</a:t>
            </a:r>
            <a:r>
              <a:rPr lang="en-US" sz="2000" dirty="0">
                <a:solidFill>
                  <a:srgbClr val="000000"/>
                </a:solidFill>
              </a:rPr>
              <a:t>.</a:t>
            </a:r>
          </a:p>
          <a:p>
            <a:endParaRPr lang="en-US" sz="2000" dirty="0">
              <a:solidFill>
                <a:srgbClr val="000000"/>
              </a:solidFill>
            </a:endParaRPr>
          </a:p>
        </p:txBody>
      </p:sp>
    </p:spTree>
    <p:extLst>
      <p:ext uri="{BB962C8B-B14F-4D97-AF65-F5344CB8AC3E}">
        <p14:creationId xmlns:p14="http://schemas.microsoft.com/office/powerpoint/2010/main" val="195981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DBDB4-939C-438D-8B48-869D0CE077B4}"/>
              </a:ext>
            </a:extLst>
          </p:cNvPr>
          <p:cNvSpPr>
            <a:spLocks noGrp="1"/>
          </p:cNvSpPr>
          <p:nvPr>
            <p:ph type="title"/>
          </p:nvPr>
        </p:nvSpPr>
        <p:spPr>
          <a:xfrm>
            <a:off x="526073" y="595955"/>
            <a:ext cx="11139854" cy="930447"/>
          </a:xfrm>
        </p:spPr>
        <p:txBody>
          <a:bodyPr vert="horz" lIns="91440" tIns="45720" rIns="91440" bIns="45720" rtlCol="0" anchor="b">
            <a:normAutofit fontScale="90000"/>
          </a:bodyPr>
          <a:lstStyle/>
          <a:p>
            <a:pPr algn="ctr"/>
            <a:br>
              <a:rPr lang="en-US" sz="1400">
                <a:solidFill>
                  <a:srgbClr val="FFFFFF"/>
                </a:solidFill>
              </a:rPr>
            </a:br>
            <a:br>
              <a:rPr lang="en-US" sz="2000">
                <a:solidFill>
                  <a:srgbClr val="FFFFFF"/>
                </a:solidFill>
              </a:rPr>
            </a:br>
            <a:r>
              <a:rPr lang="en-US" sz="2000">
                <a:solidFill>
                  <a:srgbClr val="FFFFFF"/>
                </a:solidFill>
              </a:rPr>
              <a:t>U obilazak Venecije polazimo upravo sa ovog trga, jer je veoma bilizu riva Skjavoni (Sloveni) koja je pristanište za sve brodove kojima dolaze turisti iz Lido di Jezola. Za ovaj trg kažu da je jedan od najlepših trgova ikad viđenih u svetu. Trg je okružen velikim i lepim zgradama Procuratie Vecchie, Ala Napoleonica i Procuratie nuove</a:t>
            </a:r>
            <a:r>
              <a:rPr lang="en-US" sz="1400">
                <a:solidFill>
                  <a:srgbClr val="FFFFFF"/>
                </a:solidFill>
              </a:rPr>
              <a:t>.</a:t>
            </a:r>
            <a:br>
              <a:rPr lang="en-US" sz="1400">
                <a:solidFill>
                  <a:srgbClr val="FFFFFF"/>
                </a:solidFill>
              </a:rPr>
            </a:br>
            <a:endParaRPr lang="en-US" sz="1400" dirty="0">
              <a:solidFill>
                <a:srgbClr val="FFFFFF"/>
              </a:solidFill>
            </a:endParaRPr>
          </a:p>
        </p:txBody>
      </p:sp>
      <p:sp>
        <p:nvSpPr>
          <p:cNvPr id="3" name="Text Placeholder 2">
            <a:extLst>
              <a:ext uri="{FF2B5EF4-FFF2-40B4-BE49-F238E27FC236}">
                <a16:creationId xmlns:a16="http://schemas.microsoft.com/office/drawing/2014/main" id="{7318591F-E8A9-43C7-8A72-338B9AA5F1F3}"/>
              </a:ext>
            </a:extLst>
          </p:cNvPr>
          <p:cNvSpPr>
            <a:spLocks noGrp="1"/>
          </p:cNvSpPr>
          <p:nvPr>
            <p:ph type="body" idx="1"/>
          </p:nvPr>
        </p:nvSpPr>
        <p:spPr>
          <a:xfrm>
            <a:off x="1544278" y="1645723"/>
            <a:ext cx="9144000" cy="420001"/>
          </a:xfrm>
        </p:spPr>
        <p:txBody>
          <a:bodyPr vert="horz" lIns="91440" tIns="45720" rIns="91440" bIns="45720" rtlCol="0">
            <a:normAutofit/>
          </a:bodyPr>
          <a:lstStyle/>
          <a:p>
            <a:pPr algn="ctr"/>
            <a:r>
              <a:rPr lang="en-US" sz="2000">
                <a:solidFill>
                  <a:srgbClr val="C2964F"/>
                </a:solidFill>
              </a:rPr>
              <a:t>Trg svetog Marka u Veneciji</a:t>
            </a:r>
          </a:p>
        </p:txBody>
      </p:sp>
      <p:cxnSp>
        <p:nvCxnSpPr>
          <p:cNvPr id="23"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people walking on a city street&#10;&#10;Description automatically generated">
            <a:extLst>
              <a:ext uri="{FF2B5EF4-FFF2-40B4-BE49-F238E27FC236}">
                <a16:creationId xmlns:a16="http://schemas.microsoft.com/office/drawing/2014/main" id="{471A51F9-A580-4E4D-A4AD-E53B132CA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4724"/>
            <a:ext cx="5951914" cy="3972902"/>
          </a:xfrm>
          <a:prstGeom prst="rect">
            <a:avLst/>
          </a:prstGeom>
        </p:spPr>
      </p:pic>
      <p:cxnSp>
        <p:nvCxnSpPr>
          <p:cNvPr id="24"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road, bridge, tower&#10;&#10;Description automatically generated">
            <a:extLst>
              <a:ext uri="{FF2B5EF4-FFF2-40B4-BE49-F238E27FC236}">
                <a16:creationId xmlns:a16="http://schemas.microsoft.com/office/drawing/2014/main" id="{6C6AEB41-1297-4865-9292-F77703C44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433" y="2943562"/>
            <a:ext cx="5900567" cy="3142051"/>
          </a:xfrm>
          <a:prstGeom prst="rect">
            <a:avLst/>
          </a:prstGeom>
        </p:spPr>
      </p:pic>
    </p:spTree>
    <p:extLst>
      <p:ext uri="{BB962C8B-B14F-4D97-AF65-F5344CB8AC3E}">
        <p14:creationId xmlns:p14="http://schemas.microsoft.com/office/powerpoint/2010/main" val="94982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 in front of a castle&#10;&#10;Description automatically generated">
            <a:extLst>
              <a:ext uri="{FF2B5EF4-FFF2-40B4-BE49-F238E27FC236}">
                <a16:creationId xmlns:a16="http://schemas.microsoft.com/office/drawing/2014/main" id="{2AA9843D-CC42-46BA-AD6E-E0FB96513E84}"/>
              </a:ext>
            </a:extLst>
          </p:cNvPr>
          <p:cNvPicPr>
            <a:picLocks noChangeAspect="1"/>
          </p:cNvPicPr>
          <p:nvPr/>
        </p:nvPicPr>
        <p:blipFill rotWithShape="1">
          <a:blip r:embed="rId2">
            <a:extLst>
              <a:ext uri="{28A0092B-C50C-407E-A947-70E740481C1C}">
                <a14:useLocalDpi xmlns:a14="http://schemas.microsoft.com/office/drawing/2010/main" val="0"/>
              </a:ext>
            </a:extLst>
          </a:blip>
          <a:srcRect l="24223" r="24221" b="-1"/>
          <a:stretch/>
        </p:blipFill>
        <p:spPr>
          <a:xfrm>
            <a:off x="20" y="10"/>
            <a:ext cx="6095980" cy="6857990"/>
          </a:xfrm>
          <a:prstGeom prst="rect">
            <a:avLst/>
          </a:prstGeom>
        </p:spPr>
      </p:pic>
      <p:pic>
        <p:nvPicPr>
          <p:cNvPr id="7" name="Picture 6" descr="A group of people in front of a large building&#10;&#10;Description automatically generated">
            <a:extLst>
              <a:ext uri="{FF2B5EF4-FFF2-40B4-BE49-F238E27FC236}">
                <a16:creationId xmlns:a16="http://schemas.microsoft.com/office/drawing/2014/main" id="{54D3ACEB-8017-49A2-898E-DC34C0F737BB}"/>
              </a:ext>
            </a:extLst>
          </p:cNvPr>
          <p:cNvPicPr>
            <a:picLocks noChangeAspect="1"/>
          </p:cNvPicPr>
          <p:nvPr/>
        </p:nvPicPr>
        <p:blipFill rotWithShape="1">
          <a:blip r:embed="rId3">
            <a:extLst>
              <a:ext uri="{28A0092B-C50C-407E-A947-70E740481C1C}">
                <a14:useLocalDpi xmlns:a14="http://schemas.microsoft.com/office/drawing/2010/main" val="0"/>
              </a:ext>
            </a:extLst>
          </a:blip>
          <a:srcRect l="27155" r="18845" b="-1"/>
          <a:stretch/>
        </p:blipFill>
        <p:spPr>
          <a:xfrm>
            <a:off x="6096000" y="10"/>
            <a:ext cx="6096000" cy="6857990"/>
          </a:xfrm>
          <a:prstGeom prst="rect">
            <a:avLst/>
          </a:prstGeom>
        </p:spPr>
      </p:pic>
      <p:sp>
        <p:nvSpPr>
          <p:cNvPr id="24" name="Rectangle 1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412E09EE-D8EB-4CC4-B284-2C50496F3B51}"/>
              </a:ext>
            </a:extLst>
          </p:cNvPr>
          <p:cNvSpPr>
            <a:spLocks noGrp="1"/>
          </p:cNvSpPr>
          <p:nvPr>
            <p:ph type="body" idx="1"/>
          </p:nvPr>
        </p:nvSpPr>
        <p:spPr>
          <a:xfrm>
            <a:off x="4745528" y="4201466"/>
            <a:ext cx="2700944" cy="659993"/>
          </a:xfrm>
          <a:noFill/>
        </p:spPr>
        <p:txBody>
          <a:bodyPr vert="horz" lIns="91440" tIns="45720" rIns="91440" bIns="45720" rtlCol="0">
            <a:normAutofit/>
          </a:bodyPr>
          <a:lstStyle/>
          <a:p>
            <a:pPr algn="ctr"/>
            <a:r>
              <a:rPr lang="en-US" sz="1600" kern="1200">
                <a:solidFill>
                  <a:srgbClr val="080808"/>
                </a:solidFill>
                <a:latin typeface="+mn-lt"/>
                <a:ea typeface="+mn-ea"/>
                <a:cs typeface="+mn-cs"/>
              </a:rPr>
              <a:t>Knežev dvor ili Duždeva palata</a:t>
            </a:r>
          </a:p>
        </p:txBody>
      </p:sp>
      <p:sp>
        <p:nvSpPr>
          <p:cNvPr id="2" name="Title 1">
            <a:extLst>
              <a:ext uri="{FF2B5EF4-FFF2-40B4-BE49-F238E27FC236}">
                <a16:creationId xmlns:a16="http://schemas.microsoft.com/office/drawing/2014/main" id="{A5A71B46-0F67-4ABD-9131-AD223B199955}"/>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1100" kern="1200">
                <a:solidFill>
                  <a:srgbClr val="080808"/>
                </a:solidFill>
                <a:latin typeface="+mj-lt"/>
                <a:ea typeface="+mj-ea"/>
                <a:cs typeface="+mj-cs"/>
              </a:rPr>
              <a:t>Ono šta obavezno treba videti u Veneciji jeste i Dužedva palata (Palazzo Ducale) koja se nalazi pored crkve sv. Marka.</a:t>
            </a:r>
            <a:br>
              <a:rPr lang="en-US" sz="1100" kern="1200">
                <a:solidFill>
                  <a:srgbClr val="080808"/>
                </a:solidFill>
                <a:latin typeface="+mj-lt"/>
                <a:ea typeface="+mj-ea"/>
                <a:cs typeface="+mj-cs"/>
              </a:rPr>
            </a:br>
            <a:r>
              <a:rPr lang="en-US" sz="1100" kern="1200">
                <a:solidFill>
                  <a:srgbClr val="080808"/>
                </a:solidFill>
                <a:latin typeface="+mj-lt"/>
                <a:ea typeface="+mj-ea"/>
                <a:cs typeface="+mj-cs"/>
              </a:rPr>
              <a:t>Nekada najvažnija zgrada Venecije (centar političke moći) danas je znamenitost koju nesmete zaobići a u kojoj ćete videti odaje  koje su u njoj imale nekada venecijanske vođe.</a:t>
            </a:r>
            <a:br>
              <a:rPr lang="en-US" sz="1100" kern="1200">
                <a:solidFill>
                  <a:srgbClr val="080808"/>
                </a:solidFill>
                <a:latin typeface="+mj-lt"/>
                <a:ea typeface="+mj-ea"/>
                <a:cs typeface="+mj-cs"/>
              </a:rPr>
            </a:br>
            <a:endParaRPr lang="en-US" sz="1100" kern="1200">
              <a:solidFill>
                <a:srgbClr val="080808"/>
              </a:solidFill>
              <a:latin typeface="+mj-lt"/>
              <a:ea typeface="+mj-ea"/>
              <a:cs typeface="+mj-cs"/>
            </a:endParaRPr>
          </a:p>
        </p:txBody>
      </p:sp>
    </p:spTree>
    <p:extLst>
      <p:ext uri="{BB962C8B-B14F-4D97-AF65-F5344CB8AC3E}">
        <p14:creationId xmlns:p14="http://schemas.microsoft.com/office/powerpoint/2010/main" val="377851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Content Placeholder 4" descr="A picture containing food, light&#10;&#10;Description automatically generated">
            <a:extLst>
              <a:ext uri="{FF2B5EF4-FFF2-40B4-BE49-F238E27FC236}">
                <a16:creationId xmlns:a16="http://schemas.microsoft.com/office/drawing/2014/main" id="{BA5CF3D8-E0B7-48AE-85E4-6FCE8B429D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33342" y="0"/>
            <a:ext cx="4749284" cy="2489982"/>
          </a:xfrm>
        </p:spPr>
      </p:pic>
      <p:sp>
        <p:nvSpPr>
          <p:cNvPr id="2" name="Title 1">
            <a:extLst>
              <a:ext uri="{FF2B5EF4-FFF2-40B4-BE49-F238E27FC236}">
                <a16:creationId xmlns:a16="http://schemas.microsoft.com/office/drawing/2014/main" id="{23211C00-EEC7-4CC7-8D08-D8C4BC87B365}"/>
              </a:ext>
            </a:extLst>
          </p:cNvPr>
          <p:cNvSpPr>
            <a:spLocks noGrp="1"/>
          </p:cNvSpPr>
          <p:nvPr>
            <p:ph type="title"/>
          </p:nvPr>
        </p:nvSpPr>
        <p:spPr>
          <a:xfrm>
            <a:off x="781930" y="439298"/>
            <a:ext cx="7377332" cy="5979404"/>
          </a:xfrm>
        </p:spPr>
        <p:txBody>
          <a:bodyPr>
            <a:normAutofit fontScale="90000"/>
          </a:bodyPr>
          <a:lstStyle/>
          <a:p>
            <a:r>
              <a:rPr lang="en-US" dirty="0">
                <a:solidFill>
                  <a:schemeClr val="bg1"/>
                </a:solidFill>
                <a:latin typeface="Times New Roman" panose="02020603050405020304" pitchFamily="18" charset="0"/>
                <a:cs typeface="Times New Roman" panose="02020603050405020304" pitchFamily="18" charset="0"/>
              </a:rPr>
              <a:t>C</a:t>
            </a:r>
            <a:r>
              <a:rPr lang="en-US" sz="2700" dirty="0">
                <a:solidFill>
                  <a:schemeClr val="bg1"/>
                </a:solidFill>
                <a:latin typeface="Times New Roman" panose="02020603050405020304" pitchFamily="18" charset="0"/>
                <a:cs typeface="Times New Roman" panose="02020603050405020304" pitchFamily="18" charset="0"/>
              </a:rPr>
              <a:t>OVID-19</a:t>
            </a:r>
            <a:br>
              <a:rPr lang="sr-Latn-RS" sz="2700" dirty="0">
                <a:solidFill>
                  <a:schemeClr val="bg1"/>
                </a:solidFill>
                <a:latin typeface="Times New Roman" panose="02020603050405020304" pitchFamily="18" charset="0"/>
                <a:cs typeface="Times New Roman" panose="02020603050405020304" pitchFamily="18" charset="0"/>
              </a:rPr>
            </a:br>
            <a:r>
              <a:rPr lang="sr-Latn-R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izuzetno</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zarazna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bolest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uzrokovana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teškim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akutnim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respiratornim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sindromom</a:t>
            </a:r>
            <a:r>
              <a:rPr lang="en-US" sz="2700" dirty="0">
                <a:solidFill>
                  <a:schemeClr val="bg1"/>
                </a:solidFill>
                <a:latin typeface="Times New Roman" panose="02020603050405020304" pitchFamily="18" charset="0"/>
                <a:cs typeface="Times New Roman" panose="02020603050405020304" pitchFamily="18" charset="0"/>
              </a:rPr>
              <a:t> virus korona 2. (SARS-CoV-2)</a:t>
            </a:r>
            <a:br>
              <a:rPr lang="en-US" sz="2700" dirty="0">
                <a:solidFill>
                  <a:schemeClr val="bg1"/>
                </a:solidFill>
                <a:latin typeface="Times New Roman" panose="02020603050405020304" pitchFamily="18" charset="0"/>
                <a:cs typeface="Times New Roman" panose="02020603050405020304" pitchFamily="18" charset="0"/>
              </a:rPr>
            </a:br>
            <a:r>
              <a:rPr lang="en-US" sz="2700" dirty="0" err="1">
                <a:solidFill>
                  <a:schemeClr val="bg1"/>
                </a:solidFill>
                <a:latin typeface="Times New Roman" panose="02020603050405020304" pitchFamily="18" charset="0"/>
                <a:cs typeface="Times New Roman" panose="02020603050405020304" pitchFamily="18" charset="0"/>
              </a:rPr>
              <a:t>Bolest</a:t>
            </a:r>
            <a:r>
              <a:rPr lang="en-US" sz="2700" dirty="0">
                <a:solidFill>
                  <a:schemeClr val="bg1"/>
                </a:solidFill>
                <a:latin typeface="Times New Roman" panose="02020603050405020304" pitchFamily="18" charset="0"/>
                <a:cs typeface="Times New Roman" panose="02020603050405020304" pitchFamily="18" charset="0"/>
              </a:rPr>
              <a:t> se od </a:t>
            </a:r>
            <a:r>
              <a:rPr lang="en-US" sz="2700" dirty="0" err="1">
                <a:solidFill>
                  <a:schemeClr val="bg1"/>
                </a:solidFill>
                <a:latin typeface="Times New Roman" panose="02020603050405020304" pitchFamily="18" charset="0"/>
                <a:cs typeface="Times New Roman" panose="02020603050405020304" pitchFamily="18" charset="0"/>
              </a:rPr>
              <a:t>decembra</a:t>
            </a:r>
            <a:r>
              <a:rPr lang="en-US" sz="2700" dirty="0">
                <a:solidFill>
                  <a:schemeClr val="bg1"/>
                </a:solidFill>
                <a:latin typeface="Times New Roman" panose="02020603050405020304" pitchFamily="18" charset="0"/>
                <a:cs typeface="Times New Roman" panose="02020603050405020304" pitchFamily="18" charset="0"/>
              </a:rPr>
              <a:t> 2019. </a:t>
            </a:r>
            <a:r>
              <a:rPr lang="en-US" sz="2700" dirty="0" err="1">
                <a:solidFill>
                  <a:schemeClr val="bg1"/>
                </a:solidFill>
                <a:latin typeface="Times New Roman" panose="02020603050405020304" pitchFamily="18" charset="0"/>
                <a:cs typeface="Times New Roman" panose="02020603050405020304" pitchFamily="18" charset="0"/>
              </a:rPr>
              <a:t>proširila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ceo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svet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Svetska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zdravstvena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organizacija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proglasila</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izbijanje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virusa</a:t>
            </a:r>
            <a:r>
              <a:rPr lang="en-US" sz="2700" dirty="0">
                <a:solidFill>
                  <a:schemeClr val="bg1"/>
                </a:solidFill>
                <a:latin typeface="Times New Roman" panose="02020603050405020304" pitchFamily="18" charset="0"/>
                <a:cs typeface="Times New Roman" panose="02020603050405020304" pitchFamily="18" charset="0"/>
              </a:rPr>
              <a:t> korona 2019/20. </a:t>
            </a:r>
            <a:r>
              <a:rPr lang="en-US" sz="2700" dirty="0" err="1">
                <a:solidFill>
                  <a:schemeClr val="bg1"/>
                </a:solidFill>
                <a:latin typeface="Times New Roman" panose="02020603050405020304" pitchFamily="18" charset="0"/>
                <a:cs typeface="Times New Roman" panose="02020603050405020304" pitchFamily="18" charset="0"/>
              </a:rPr>
              <a:t>pandemijom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javno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zdravstvenom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pretnjom</a:t>
            </a:r>
            <a:r>
              <a:rPr lang="en-US" sz="2700" dirty="0">
                <a:solidFill>
                  <a:schemeClr val="bg1"/>
                </a:solidFill>
                <a:latin typeface="Times New Roman" panose="02020603050405020304" pitchFamily="18" charset="0"/>
                <a:cs typeface="Times New Roman" panose="02020603050405020304" pitchFamily="18" charset="0"/>
              </a:rPr>
              <a:t> od </a:t>
            </a:r>
            <a:r>
              <a:rPr lang="en-US" sz="2700" dirty="0" err="1">
                <a:solidFill>
                  <a:schemeClr val="bg1"/>
                </a:solidFill>
                <a:latin typeface="Times New Roman" panose="02020603050405020304" pitchFamily="18" charset="0"/>
                <a:cs typeface="Times New Roman" panose="02020603050405020304" pitchFamily="18" charset="0"/>
              </a:rPr>
              <a:t>međunarodnog</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značaja</a:t>
            </a:r>
            <a:r>
              <a:rPr lang="en-US" sz="2700" dirty="0">
                <a:solidFill>
                  <a:schemeClr val="bg1"/>
                </a:solidFill>
                <a:latin typeface="Times New Roman" panose="02020603050405020304" pitchFamily="18" charset="0"/>
                <a:cs typeface="Times New Roman" panose="02020603050405020304" pitchFamily="18" charset="0"/>
              </a:rPr>
              <a:t>.</a:t>
            </a:r>
            <a:br>
              <a:rPr lang="en-US" sz="2700" dirty="0">
                <a:solidFill>
                  <a:schemeClr val="bg1"/>
                </a:solidFill>
                <a:latin typeface="Times New Roman" panose="02020603050405020304" pitchFamily="18" charset="0"/>
                <a:cs typeface="Times New Roman" panose="02020603050405020304" pitchFamily="18" charset="0"/>
              </a:rPr>
            </a:br>
            <a:r>
              <a:rPr lang="en-US" sz="2700" dirty="0" err="1">
                <a:solidFill>
                  <a:schemeClr val="bg1"/>
                </a:solidFill>
                <a:latin typeface="Times New Roman" panose="02020603050405020304" pitchFamily="18" charset="0"/>
                <a:cs typeface="Times New Roman" panose="02020603050405020304" pitchFamily="18" charset="0"/>
              </a:rPr>
              <a:t>Nažalost</a:t>
            </a:r>
            <a:r>
              <a:rPr lang="en-US" sz="2700" dirty="0">
                <a:solidFill>
                  <a:schemeClr val="bg1"/>
                </a:solidFill>
                <a:latin typeface="Times New Roman" panose="02020603050405020304" pitchFamily="18" charset="0"/>
                <a:cs typeface="Times New Roman" panose="02020603050405020304" pitchFamily="18" charset="0"/>
              </a:rPr>
              <a:t>, 6.3.2020 </a:t>
            </a:r>
            <a:r>
              <a:rPr lang="en-US" sz="2700" dirty="0" err="1">
                <a:solidFill>
                  <a:schemeClr val="bg1"/>
                </a:solidFill>
                <a:latin typeface="Times New Roman" panose="02020603050405020304" pitchFamily="18" charset="0"/>
                <a:cs typeface="Times New Roman" panose="02020603050405020304" pitchFamily="18" charset="0"/>
              </a:rPr>
              <a:t>potvrđen</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prvi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slučaj</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ovog</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virusa</a:t>
            </a:r>
            <a:r>
              <a:rPr lang="en-US" sz="2700" dirty="0">
                <a:solidFill>
                  <a:schemeClr val="bg1"/>
                </a:solidFill>
                <a:latin typeface="Times New Roman" panose="02020603050405020304" pitchFamily="18" charset="0"/>
                <a:cs typeface="Times New Roman" panose="02020603050405020304" pitchFamily="18" charset="0"/>
              </a:rPr>
              <a:t> u </a:t>
            </a:r>
            <a:r>
              <a:rPr lang="en-US" sz="2700" dirty="0" err="1">
                <a:solidFill>
                  <a:schemeClr val="bg1"/>
                </a:solidFill>
                <a:latin typeface="Times New Roman" panose="02020603050405020304" pitchFamily="18" charset="0"/>
                <a:cs typeface="Times New Roman" panose="02020603050405020304" pitchFamily="18" charset="0"/>
              </a:rPr>
              <a:t>zemlji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Srbiji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nedugo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nakon</a:t>
            </a:r>
            <a:r>
              <a:rPr lang="en-US" sz="2700" dirty="0">
                <a:solidFill>
                  <a:schemeClr val="bg1"/>
                </a:solidFill>
                <a:latin typeface="Times New Roman" panose="02020603050405020304" pitchFamily="18" charset="0"/>
                <a:cs typeface="Times New Roman" panose="02020603050405020304" pitchFamily="18" charset="0"/>
              </a:rPr>
              <a:t> toga 15.3.2020. </a:t>
            </a:r>
            <a:r>
              <a:rPr lang="en-US" sz="2700" dirty="0" err="1">
                <a:solidFill>
                  <a:schemeClr val="bg1"/>
                </a:solidFill>
                <a:latin typeface="Times New Roman" panose="02020603050405020304" pitchFamily="18" charset="0"/>
                <a:cs typeface="Times New Roman" panose="02020603050405020304" pitchFamily="18" charset="0"/>
              </a:rPr>
              <a:t>proglašeno</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vanredno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stanje</a:t>
            </a:r>
            <a:r>
              <a:rPr lang="en-US" sz="2700" dirty="0">
                <a:solidFill>
                  <a:schemeClr val="bg1"/>
                </a:solidFill>
                <a:latin typeface="Times New Roman" panose="02020603050405020304" pitchFamily="18" charset="0"/>
                <a:cs typeface="Times New Roman" panose="02020603050405020304" pitchFamily="18" charset="0"/>
              </a:rPr>
              <a:t>.</a:t>
            </a:r>
            <a:br>
              <a:rPr lang="en-US" sz="2700" dirty="0">
                <a:solidFill>
                  <a:schemeClr val="bg1"/>
                </a:solidFill>
                <a:latin typeface="Times New Roman" panose="02020603050405020304" pitchFamily="18" charset="0"/>
                <a:cs typeface="Times New Roman" panose="02020603050405020304" pitchFamily="18" charset="0"/>
              </a:rPr>
            </a:br>
            <a:r>
              <a:rPr lang="en-US" sz="2700" dirty="0" err="1">
                <a:solidFill>
                  <a:schemeClr val="bg1"/>
                </a:solidFill>
                <a:latin typeface="Times New Roman" panose="02020603050405020304" pitchFamily="18" charset="0"/>
                <a:cs typeface="Times New Roman" panose="02020603050405020304" pitchFamily="18" charset="0"/>
              </a:rPr>
              <a:t>Radi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prevencije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daljeg</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širenja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bolesti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uveden</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policijski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čas</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zatvorene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su</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granice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svim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državljanima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ograničena</a:t>
            </a:r>
            <a:r>
              <a:rPr lang="en-US" sz="2700" dirty="0">
                <a:solidFill>
                  <a:schemeClr val="bg1"/>
                </a:solidFill>
                <a:latin typeface="Times New Roman" panose="02020603050405020304" pitchFamily="18" charset="0"/>
                <a:cs typeface="Times New Roman" panose="02020603050405020304" pitchFamily="18" charset="0"/>
              </a:rPr>
              <a:t> je </a:t>
            </a:r>
            <a:r>
              <a:rPr lang="en-US" sz="2700" dirty="0" err="1">
                <a:solidFill>
                  <a:schemeClr val="bg1"/>
                </a:solidFill>
                <a:latin typeface="Times New Roman" panose="02020603050405020304" pitchFamily="18" charset="0"/>
                <a:cs typeface="Times New Roman" panose="02020603050405020304" pitchFamily="18" charset="0"/>
              </a:rPr>
              <a:t>mogućnost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kretanja</a:t>
            </a:r>
            <a:r>
              <a:rPr lang="en-US" sz="2700" dirty="0">
                <a:solidFill>
                  <a:schemeClr val="bg1"/>
                </a:solidFill>
                <a:latin typeface="Times New Roman" panose="02020603050405020304" pitchFamily="18" charset="0"/>
                <a:cs typeface="Times New Roman" panose="02020603050405020304" pitchFamily="18" charset="0"/>
              </a:rPr>
              <a:t>, a </a:t>
            </a:r>
            <a:r>
              <a:rPr lang="en-US" sz="2700" dirty="0" err="1">
                <a:solidFill>
                  <a:schemeClr val="bg1"/>
                </a:solidFill>
                <a:latin typeface="Times New Roman" panose="02020603050405020304" pitchFamily="18" charset="0"/>
                <a:cs typeface="Times New Roman" panose="02020603050405020304" pitchFamily="18" charset="0"/>
              </a:rPr>
              <a:t>vlada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apeluje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sve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građane</a:t>
            </a:r>
            <a:r>
              <a:rPr lang="en-US" sz="2700" dirty="0">
                <a:solidFill>
                  <a:schemeClr val="bg1"/>
                </a:solidFill>
                <a:latin typeface="Times New Roman" panose="02020603050405020304" pitchFamily="18" charset="0"/>
                <a:cs typeface="Times New Roman" panose="02020603050405020304" pitchFamily="18" charset="0"/>
              </a:rPr>
              <a:t> da se </a:t>
            </a:r>
            <a:r>
              <a:rPr lang="en-US" sz="2700" dirty="0" err="1">
                <a:solidFill>
                  <a:schemeClr val="bg1"/>
                </a:solidFill>
                <a:latin typeface="Times New Roman" panose="02020603050405020304" pitchFamily="18" charset="0"/>
                <a:cs typeface="Times New Roman" panose="02020603050405020304" pitchFamily="18" charset="0"/>
              </a:rPr>
              <a:t>što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manje</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izlažu</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kontaktu</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drugim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ljudima</a:t>
            </a:r>
            <a:r>
              <a:rPr lang="en-US" sz="2700" dirty="0">
                <a:solidFill>
                  <a:schemeClr val="bg1"/>
                </a:solidFill>
                <a:latin typeface="Times New Roman" panose="02020603050405020304" pitchFamily="18" charset="0"/>
                <a:cs typeface="Times New Roman" panose="02020603050405020304" pitchFamily="18" charset="0"/>
              </a:rPr>
              <a:t>.</a:t>
            </a:r>
            <a:br>
              <a:rPr lang="en-US" dirty="0"/>
            </a:br>
            <a:endParaRPr lang="en-US" dirty="0"/>
          </a:p>
        </p:txBody>
      </p:sp>
    </p:spTree>
    <p:extLst>
      <p:ext uri="{BB962C8B-B14F-4D97-AF65-F5344CB8AC3E}">
        <p14:creationId xmlns:p14="http://schemas.microsoft.com/office/powerpoint/2010/main" val="219084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at sitting on top of a building&#10;&#10;Description automatically generated">
            <a:extLst>
              <a:ext uri="{FF2B5EF4-FFF2-40B4-BE49-F238E27FC236}">
                <a16:creationId xmlns:a16="http://schemas.microsoft.com/office/drawing/2014/main" id="{6EF7793E-5926-4253-9D7F-5B6C85B10ACC}"/>
              </a:ext>
            </a:extLst>
          </p:cNvPr>
          <p:cNvPicPr>
            <a:picLocks noChangeAspect="1"/>
          </p:cNvPicPr>
          <p:nvPr/>
        </p:nvPicPr>
        <p:blipFill rotWithShape="1">
          <a:blip r:embed="rId2">
            <a:extLst>
              <a:ext uri="{28A0092B-C50C-407E-A947-70E740481C1C}">
                <a14:useLocalDpi xmlns:a14="http://schemas.microsoft.com/office/drawing/2010/main" val="0"/>
              </a:ext>
            </a:extLst>
          </a:blip>
          <a:srcRect t="16045"/>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282FABB-6751-4CFF-BE49-CA29FB95DD6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2200"/>
              <a:t>Santa Maria della Salute je poznata i slavna crkva u Veneciji koja vam zaokuplja pažnju još dok se brodom približavate ovom prelopom gradu.</a:t>
            </a:r>
          </a:p>
        </p:txBody>
      </p:sp>
      <p:sp>
        <p:nvSpPr>
          <p:cNvPr id="3" name="Text Placeholder 2">
            <a:extLst>
              <a:ext uri="{FF2B5EF4-FFF2-40B4-BE49-F238E27FC236}">
                <a16:creationId xmlns:a16="http://schemas.microsoft.com/office/drawing/2014/main" id="{1781ED7D-9F70-4607-BBC9-2D5D9A268524}"/>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r>
              <a:rPr lang="en-US" sz="2000">
                <a:solidFill>
                  <a:schemeClr val="tx1"/>
                </a:solidFill>
              </a:rPr>
              <a:t>Santa Maria della Salute (Gospa od Zdravlja)</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88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C50F2-10C8-4263-A20C-024F08DD66F4}"/>
              </a:ext>
            </a:extLst>
          </p:cNvPr>
          <p:cNvSpPr>
            <a:spLocks noGrp="1"/>
          </p:cNvSpPr>
          <p:nvPr>
            <p:ph type="title"/>
          </p:nvPr>
        </p:nvSpPr>
        <p:spPr>
          <a:xfrm>
            <a:off x="5550408" y="1050672"/>
            <a:ext cx="6272784" cy="1535051"/>
          </a:xfrm>
        </p:spPr>
        <p:txBody>
          <a:bodyPr vert="horz" lIns="91440" tIns="45720" rIns="91440" bIns="45720" rtlCol="0" anchor="b">
            <a:normAutofit/>
          </a:bodyPr>
          <a:lstStyle/>
          <a:p>
            <a:pPr algn="just"/>
            <a:r>
              <a:rPr lang="en-US" sz="2100" dirty="0" err="1">
                <a:latin typeface="Times New Roman" panose="02020603050405020304" pitchFamily="18" charset="0"/>
                <a:cs typeface="Times New Roman" panose="02020603050405020304" pitchFamily="18" charset="0"/>
              </a:rPr>
              <a:t>Veneciju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još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nazivaju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i</a:t>
            </a:r>
            <a:r>
              <a:rPr lang="en-US" sz="2100" dirty="0">
                <a:latin typeface="Times New Roman" panose="02020603050405020304" pitchFamily="18" charset="0"/>
                <a:cs typeface="Times New Roman" panose="02020603050405020304" pitchFamily="18" charset="0"/>
              </a:rPr>
              <a:t> grad </a:t>
            </a:r>
            <a:r>
              <a:rPr lang="en-US" sz="2100" dirty="0" err="1">
                <a:latin typeface="Times New Roman" panose="02020603050405020304" pitchFamily="18" charset="0"/>
                <a:cs typeface="Times New Roman" panose="02020603050405020304" pitchFamily="18" charset="0"/>
              </a:rPr>
              <a:t>ljubavi</a:t>
            </a:r>
            <a:r>
              <a:rPr lang="en-US" sz="2100" dirty="0">
                <a:latin typeface="Times New Roman" panose="02020603050405020304" pitchFamily="18" charset="0"/>
                <a:cs typeface="Times New Roman" panose="02020603050405020304" pitchFamily="18" charset="0"/>
              </a:rPr>
              <a:t>, a tome </a:t>
            </a:r>
            <a:r>
              <a:rPr lang="en-US" sz="2100" dirty="0" err="1">
                <a:latin typeface="Times New Roman" panose="02020603050405020304" pitchFamily="18" charset="0"/>
                <a:cs typeface="Times New Roman" panose="02020603050405020304" pitchFamily="18" charset="0"/>
              </a:rPr>
              <a:t>svedoči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između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ostalog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jedan</a:t>
            </a:r>
            <a:r>
              <a:rPr lang="en-US" sz="2100" dirty="0">
                <a:latin typeface="Times New Roman" panose="02020603050405020304" pitchFamily="18" charset="0"/>
                <a:cs typeface="Times New Roman" panose="02020603050405020304" pitchFamily="18" charset="0"/>
              </a:rPr>
              <a:t> od </a:t>
            </a:r>
            <a:r>
              <a:rPr lang="en-US" sz="2100" dirty="0" err="1">
                <a:latin typeface="Times New Roman" panose="02020603050405020304" pitchFamily="18" charset="0"/>
                <a:cs typeface="Times New Roman" panose="02020603050405020304" pitchFamily="18" charset="0"/>
              </a:rPr>
              <a:t>mnogih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mostova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ovog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grada</a:t>
            </a:r>
            <a:r>
              <a:rPr lang="en-US" sz="2100" dirty="0">
                <a:latin typeface="Times New Roman" panose="02020603050405020304" pitchFamily="18" charset="0"/>
                <a:cs typeface="Times New Roman" panose="02020603050405020304" pitchFamily="18" charset="0"/>
              </a:rPr>
              <a:t>, a to je Most </a:t>
            </a:r>
            <a:r>
              <a:rPr lang="en-US" sz="2100" dirty="0" err="1">
                <a:latin typeface="Times New Roman" panose="02020603050405020304" pitchFamily="18" charset="0"/>
                <a:cs typeface="Times New Roman" panose="02020603050405020304" pitchFamily="18" charset="0"/>
              </a:rPr>
              <a:t>uzdaha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kojeg</a:t>
            </a:r>
            <a:r>
              <a:rPr lang="en-US" sz="2100" dirty="0">
                <a:latin typeface="Times New Roman" panose="02020603050405020304" pitchFamily="18" charset="0"/>
                <a:cs typeface="Times New Roman" panose="02020603050405020304" pitchFamily="18" charset="0"/>
              </a:rPr>
              <a:t> je </a:t>
            </a:r>
            <a:r>
              <a:rPr lang="en-US" sz="2100" dirty="0" err="1">
                <a:latin typeface="Times New Roman" panose="02020603050405020304" pitchFamily="18" charset="0"/>
                <a:cs typeface="Times New Roman" panose="02020603050405020304" pitchFamily="18" charset="0"/>
              </a:rPr>
              <a:t>konstruisao</a:t>
            </a:r>
            <a:r>
              <a:rPr lang="en-US" sz="2100" dirty="0">
                <a:latin typeface="Times New Roman" panose="02020603050405020304" pitchFamily="18" charset="0"/>
                <a:cs typeface="Times New Roman" panose="02020603050405020304" pitchFamily="18" charset="0"/>
              </a:rPr>
              <a:t> Antonio </a:t>
            </a:r>
            <a:r>
              <a:rPr lang="en-US" sz="2100" dirty="0" err="1">
                <a:latin typeface="Times New Roman" panose="02020603050405020304" pitchFamily="18" charset="0"/>
                <a:cs typeface="Times New Roman" panose="02020603050405020304" pitchFamily="18" charset="0"/>
              </a:rPr>
              <a:t>Contino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početkom</a:t>
            </a:r>
            <a:r>
              <a:rPr lang="en-US" sz="2100" dirty="0">
                <a:latin typeface="Times New Roman" panose="02020603050405020304" pitchFamily="18" charset="0"/>
                <a:cs typeface="Times New Roman" panose="02020603050405020304" pitchFamily="18" charset="0"/>
              </a:rPr>
              <a:t> 17. </a:t>
            </a:r>
            <a:r>
              <a:rPr lang="en-US" sz="2100" dirty="0" err="1">
                <a:latin typeface="Times New Roman" panose="02020603050405020304" pitchFamily="18" charset="0"/>
                <a:cs typeface="Times New Roman" panose="02020603050405020304" pitchFamily="18" charset="0"/>
              </a:rPr>
              <a:t>veka</a:t>
            </a:r>
            <a:r>
              <a:rPr lang="en-US" sz="2100" dirty="0">
                <a:latin typeface="Times New Roman" panose="02020603050405020304" pitchFamily="18" charset="0"/>
                <a:cs typeface="Times New Roman" panose="02020603050405020304" pitchFamily="18" charset="0"/>
              </a:rPr>
              <a:t>.</a:t>
            </a:r>
          </a:p>
        </p:txBody>
      </p:sp>
      <p:pic>
        <p:nvPicPr>
          <p:cNvPr id="10" name="Picture 9" descr="Water next to the building&#10;&#10;Description automatically generated">
            <a:extLst>
              <a:ext uri="{FF2B5EF4-FFF2-40B4-BE49-F238E27FC236}">
                <a16:creationId xmlns:a16="http://schemas.microsoft.com/office/drawing/2014/main" id="{65BA5F9E-6C57-4339-B135-CF9B11A8A055}"/>
              </a:ext>
            </a:extLst>
          </p:cNvPr>
          <p:cNvPicPr>
            <a:picLocks noChangeAspect="1"/>
          </p:cNvPicPr>
          <p:nvPr/>
        </p:nvPicPr>
        <p:blipFill rotWithShape="1">
          <a:blip r:embed="rId2">
            <a:extLst>
              <a:ext uri="{28A0092B-C50C-407E-A947-70E740481C1C}">
                <a14:useLocalDpi xmlns:a14="http://schemas.microsoft.com/office/drawing/2010/main" val="0"/>
              </a:ext>
            </a:extLst>
          </a:blip>
          <a:srcRect r="1582"/>
          <a:stretch/>
        </p:blipFill>
        <p:spPr>
          <a:xfrm>
            <a:off x="-1" y="1"/>
            <a:ext cx="5354537" cy="8061580"/>
          </a:xfrm>
          <a:prstGeom prst="rect">
            <a:avLst/>
          </a:prstGeom>
        </p:spPr>
      </p:pic>
      <p:sp>
        <p:nvSpPr>
          <p:cNvPr id="17" name="Rectangle 16">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4E5F88-64F8-4F27-82B2-4EA058FC1AC1}"/>
              </a:ext>
            </a:extLst>
          </p:cNvPr>
          <p:cNvSpPr>
            <a:spLocks noGrp="1"/>
          </p:cNvSpPr>
          <p:nvPr>
            <p:ph sz="half" idx="1"/>
          </p:nvPr>
        </p:nvSpPr>
        <p:spPr>
          <a:xfrm>
            <a:off x="5550408" y="3084863"/>
            <a:ext cx="3332264" cy="2825686"/>
          </a:xfrm>
        </p:spPr>
        <p:txBody>
          <a:bodyPr vert="horz" lIns="91440" tIns="45720" rIns="91440" bIns="45720" rtlCol="0">
            <a:normAutofit/>
          </a:bodyPr>
          <a:lstStyle/>
          <a:p>
            <a:r>
              <a:rPr lang="en-US" sz="2200" dirty="0" err="1">
                <a:latin typeface="Times New Roman" panose="02020603050405020304" pitchFamily="18" charset="0"/>
                <a:cs typeface="Times New Roman" panose="02020603050405020304" pitchFamily="18" charset="0"/>
              </a:rPr>
              <a:t>Prema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legendi</a:t>
            </a:r>
            <a:r>
              <a:rPr lang="en-US" sz="2200" dirty="0">
                <a:latin typeface="Times New Roman" panose="02020603050405020304" pitchFamily="18" charset="0"/>
                <a:cs typeface="Times New Roman" panose="02020603050405020304" pitchFamily="18" charset="0"/>
              </a:rPr>
              <a:t> Most </a:t>
            </a:r>
            <a:r>
              <a:rPr lang="en-US" sz="2200" dirty="0" err="1">
                <a:latin typeface="Times New Roman" panose="02020603050405020304" pitchFamily="18" charset="0"/>
                <a:cs typeface="Times New Roman" panose="02020603050405020304" pitchFamily="18" charset="0"/>
              </a:rPr>
              <a:t>uzdaha</a:t>
            </a:r>
            <a:r>
              <a:rPr lang="en-US" sz="2200" dirty="0">
                <a:latin typeface="Times New Roman" panose="02020603050405020304" pitchFamily="18" charset="0"/>
                <a:cs typeface="Times New Roman" panose="02020603050405020304" pitchFamily="18" charset="0"/>
              </a:rPr>
              <a:t> je </a:t>
            </a:r>
            <a:r>
              <a:rPr lang="en-US" sz="2200" dirty="0" err="1">
                <a:latin typeface="Times New Roman" panose="02020603050405020304" pitchFamily="18" charset="0"/>
                <a:cs typeface="Times New Roman" panose="02020603050405020304" pitchFamily="18" charset="0"/>
              </a:rPr>
              <a:t>dobio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naziv</a:t>
            </a:r>
            <a:r>
              <a:rPr lang="en-US" sz="2200" dirty="0">
                <a:latin typeface="Times New Roman" panose="02020603050405020304" pitchFamily="18" charset="0"/>
                <a:cs typeface="Times New Roman" panose="02020603050405020304" pitchFamily="18" charset="0"/>
              </a:rPr>
              <a:t> po </a:t>
            </a:r>
            <a:r>
              <a:rPr lang="en-US" sz="2200" dirty="0" err="1">
                <a:latin typeface="Times New Roman" panose="02020603050405020304" pitchFamily="18" charset="0"/>
                <a:cs typeface="Times New Roman" panose="02020603050405020304" pitchFamily="18" charset="0"/>
              </a:rPr>
              <a:t>uzdasima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zaljubljenih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parova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koji</a:t>
            </a:r>
            <a:r>
              <a:rPr lang="en-US" sz="2200" dirty="0">
                <a:latin typeface="Times New Roman" panose="02020603050405020304" pitchFamily="18" charset="0"/>
                <a:cs typeface="Times New Roman" panose="02020603050405020304" pitchFamily="18" charset="0"/>
              </a:rPr>
              <a:t> bi se </a:t>
            </a:r>
            <a:r>
              <a:rPr lang="en-US" sz="2200" dirty="0" err="1">
                <a:latin typeface="Times New Roman" panose="02020603050405020304" pitchFamily="18" charset="0"/>
                <a:cs typeface="Times New Roman" panose="02020603050405020304" pitchFamily="18" charset="0"/>
              </a:rPr>
              <a:t>dok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stoje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njemu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ljubili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zalasku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sunca</a:t>
            </a:r>
            <a:r>
              <a:rPr lang="en-US" sz="2200" dirty="0">
                <a:latin typeface="Times New Roman" panose="02020603050405020304" pitchFamily="18" charset="0"/>
                <a:cs typeface="Times New Roman" panose="02020603050405020304" pitchFamily="18" charset="0"/>
              </a:rPr>
              <a:t>.</a:t>
            </a:r>
          </a:p>
          <a:p>
            <a:endParaRPr lang="en-US" sz="2200" dirty="0"/>
          </a:p>
          <a:p>
            <a:endParaRPr lang="en-US" sz="2200" dirty="0"/>
          </a:p>
        </p:txBody>
      </p:sp>
      <p:sp>
        <p:nvSpPr>
          <p:cNvPr id="11" name="TextBox 10">
            <a:extLst>
              <a:ext uri="{FF2B5EF4-FFF2-40B4-BE49-F238E27FC236}">
                <a16:creationId xmlns:a16="http://schemas.microsoft.com/office/drawing/2014/main" id="{F61F9793-985E-43C3-927D-93C7E496BB7A}"/>
              </a:ext>
            </a:extLst>
          </p:cNvPr>
          <p:cNvSpPr txBox="1"/>
          <p:nvPr/>
        </p:nvSpPr>
        <p:spPr>
          <a:xfrm>
            <a:off x="9078544" y="3060286"/>
            <a:ext cx="3101855" cy="4093428"/>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Međutim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postoji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druga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priča</a:t>
            </a:r>
            <a:r>
              <a:rPr lang="en-US" sz="2200" dirty="0">
                <a:latin typeface="Times New Roman" panose="02020603050405020304" pitchFamily="18" charset="0"/>
                <a:cs typeface="Times New Roman" panose="02020603050405020304" pitchFamily="18" charset="0"/>
              </a:rPr>
              <a:t> o </a:t>
            </a:r>
            <a:r>
              <a:rPr lang="en-US" sz="2200" dirty="0" err="1">
                <a:latin typeface="Times New Roman" panose="02020603050405020304" pitchFamily="18" charset="0"/>
                <a:cs typeface="Times New Roman" panose="02020603050405020304" pitchFamily="18" charset="0"/>
              </a:rPr>
              <a:t>nastanku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naziva</a:t>
            </a:r>
            <a:r>
              <a:rPr lang="en-US" sz="2200" dirty="0">
                <a:latin typeface="Times New Roman" panose="02020603050405020304" pitchFamily="18" charset="0"/>
                <a:cs typeface="Times New Roman" panose="02020603050405020304" pitchFamily="18" charset="0"/>
              </a:rPr>
              <a:t>- Most je </a:t>
            </a:r>
            <a:r>
              <a:rPr lang="en-US" sz="2200" dirty="0" err="1">
                <a:latin typeface="Times New Roman" panose="02020603050405020304" pitchFamily="18" charset="0"/>
                <a:cs typeface="Times New Roman" panose="02020603050405020304" pitchFamily="18" charset="0"/>
              </a:rPr>
              <a:t>zapravo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napravljen</a:t>
            </a:r>
            <a:r>
              <a:rPr lang="en-US" sz="2200" dirty="0">
                <a:latin typeface="Times New Roman" panose="02020603050405020304" pitchFamily="18" charset="0"/>
                <a:cs typeface="Times New Roman" panose="02020603050405020304" pitchFamily="18" charset="0"/>
              </a:rPr>
              <a:t> da </a:t>
            </a:r>
            <a:r>
              <a:rPr lang="en-US" sz="2200" dirty="0" err="1">
                <a:latin typeface="Times New Roman" panose="02020603050405020304" pitchFamily="18" charset="0"/>
                <a:cs typeface="Times New Roman" panose="02020603050405020304" pitchFamily="18" charset="0"/>
              </a:rPr>
              <a:t>poveže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novi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zatvor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starim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koji</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nalazio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drugoj</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obali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tako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zatvorenici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koji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prelazili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preko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njega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uzdisali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poslednji</a:t>
            </a:r>
            <a:r>
              <a:rPr lang="en-US" sz="2200" dirty="0">
                <a:latin typeface="Times New Roman" panose="02020603050405020304" pitchFamily="18" charset="0"/>
                <a:cs typeface="Times New Roman" panose="02020603050405020304" pitchFamily="18" charset="0"/>
              </a:rPr>
              <a:t> put </a:t>
            </a:r>
            <a:r>
              <a:rPr lang="en-US" sz="2200" dirty="0" err="1">
                <a:latin typeface="Times New Roman" panose="02020603050405020304" pitchFamily="18" charset="0"/>
                <a:cs typeface="Times New Roman" panose="02020603050405020304" pitchFamily="18" charset="0"/>
              </a:rPr>
              <a:t>mogli</a:t>
            </a:r>
            <a:r>
              <a:rPr lang="en-US" sz="2200" dirty="0">
                <a:latin typeface="Times New Roman" panose="02020603050405020304" pitchFamily="18" charset="0"/>
                <a:cs typeface="Times New Roman" panose="02020603050405020304" pitchFamily="18" charset="0"/>
              </a:rPr>
              <a:t> da vide </a:t>
            </a:r>
            <a:r>
              <a:rPr lang="en-US" sz="2200" dirty="0" err="1">
                <a:latin typeface="Times New Roman" panose="02020603050405020304" pitchFamily="18" charset="0"/>
                <a:cs typeface="Times New Roman" panose="02020603050405020304" pitchFamily="18" charset="0"/>
              </a:rPr>
              <a:t>spoljašnji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svet</a:t>
            </a:r>
            <a:r>
              <a:rPr lang="en-US" sz="2200" dirty="0">
                <a:latin typeface="Times New Roman" panose="02020603050405020304" pitchFamily="18" charset="0"/>
                <a:cs typeface="Times New Roman" panose="02020603050405020304" pitchFamily="18" charset="0"/>
              </a:rPr>
              <a:t>.</a:t>
            </a:r>
          </a:p>
          <a:p>
            <a:endParaRPr lang="en-US" dirty="0"/>
          </a:p>
        </p:txBody>
      </p:sp>
      <p:sp>
        <p:nvSpPr>
          <p:cNvPr id="12" name="TextBox 11">
            <a:extLst>
              <a:ext uri="{FF2B5EF4-FFF2-40B4-BE49-F238E27FC236}">
                <a16:creationId xmlns:a16="http://schemas.microsoft.com/office/drawing/2014/main" id="{C5870645-7484-46A2-ACEF-671432FBB3EF}"/>
              </a:ext>
            </a:extLst>
          </p:cNvPr>
          <p:cNvSpPr txBox="1"/>
          <p:nvPr/>
        </p:nvSpPr>
        <p:spPr>
          <a:xfrm>
            <a:off x="5354537" y="380485"/>
            <a:ext cx="682586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Most </a:t>
            </a:r>
            <a:r>
              <a:rPr lang="en-US" sz="2400" dirty="0" err="1">
                <a:latin typeface="Times New Roman" panose="02020603050405020304" pitchFamily="18" charset="0"/>
                <a:cs typeface="Times New Roman" panose="02020603050405020304" pitchFamily="18" charset="0"/>
              </a:rPr>
              <a:t>uzdaha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3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297AB-A2A2-43DF-A350-692BA24BD0EA}"/>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2400" kern="1200" dirty="0">
                <a:solidFill>
                  <a:schemeClr val="tx1"/>
                </a:solidFill>
                <a:latin typeface="+mj-lt"/>
                <a:ea typeface="+mj-ea"/>
                <a:cs typeface="+mj-cs"/>
              </a:rPr>
              <a:t>www.youtube.com/watch?v=JphHw6iU4m8</a:t>
            </a:r>
          </a:p>
        </p:txBody>
      </p:sp>
      <p:sp>
        <p:nvSpPr>
          <p:cNvPr id="3" name="Text Placeholder 2">
            <a:extLst>
              <a:ext uri="{FF2B5EF4-FFF2-40B4-BE49-F238E27FC236}">
                <a16:creationId xmlns:a16="http://schemas.microsoft.com/office/drawing/2014/main" id="{8B408802-8801-4519-8828-46716F9E19D5}"/>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r>
              <a:rPr lang="en-US" kern="1200" dirty="0" err="1">
                <a:solidFill>
                  <a:schemeClr val="accent1"/>
                </a:solidFill>
                <a:latin typeface="+mn-lt"/>
                <a:ea typeface="+mn-ea"/>
                <a:cs typeface="+mn-cs"/>
              </a:rPr>
              <a:t>Posmatrajte</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Veneciju</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iz</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jednog</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drugog</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ugla</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pomoću</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ovog</a:t>
            </a:r>
            <a:r>
              <a:rPr lang="en-US" kern="1200" dirty="0">
                <a:solidFill>
                  <a:schemeClr val="accent1"/>
                </a:solidFill>
                <a:latin typeface="+mn-lt"/>
                <a:ea typeface="+mn-ea"/>
                <a:cs typeface="+mn-cs"/>
              </a:rPr>
              <a:t> </a:t>
            </a:r>
            <a:r>
              <a:rPr lang="en-US" kern="1200" dirty="0" err="1">
                <a:solidFill>
                  <a:schemeClr val="accent1"/>
                </a:solidFill>
                <a:latin typeface="+mn-lt"/>
                <a:ea typeface="+mn-ea"/>
                <a:cs typeface="+mn-cs"/>
              </a:rPr>
              <a:t>videa</a:t>
            </a:r>
            <a:r>
              <a:rPr lang="en-US" kern="1200" dirty="0">
                <a:solidFill>
                  <a:schemeClr val="accent1"/>
                </a:solidFill>
                <a:latin typeface="+mn-lt"/>
                <a:ea typeface="+mn-ea"/>
                <a:cs typeface="+mn-cs"/>
              </a:rPr>
              <a:t>. </a:t>
            </a:r>
          </a:p>
        </p:txBody>
      </p:sp>
    </p:spTree>
    <p:extLst>
      <p:ext uri="{BB962C8B-B14F-4D97-AF65-F5344CB8AC3E}">
        <p14:creationId xmlns:p14="http://schemas.microsoft.com/office/powerpoint/2010/main" val="176745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B06CCAC-4111-4D5F-996F-0FACCCC55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32" y="1624816"/>
            <a:ext cx="5359794" cy="5359794"/>
          </a:xfrm>
          <a:prstGeom prst="rect">
            <a:avLst/>
          </a:prstGeom>
        </p:spPr>
      </p:pic>
      <p:sp>
        <p:nvSpPr>
          <p:cNvPr id="2" name="Title 1">
            <a:extLst>
              <a:ext uri="{FF2B5EF4-FFF2-40B4-BE49-F238E27FC236}">
                <a16:creationId xmlns:a16="http://schemas.microsoft.com/office/drawing/2014/main" id="{DFFCE4F3-E278-4378-AB98-B1BF6D8567FD}"/>
              </a:ext>
            </a:extLst>
          </p:cNvPr>
          <p:cNvSpPr>
            <a:spLocks noGrp="1"/>
          </p:cNvSpPr>
          <p:nvPr>
            <p:ph type="ctrTitle"/>
          </p:nvPr>
        </p:nvSpPr>
        <p:spPr>
          <a:xfrm>
            <a:off x="9374" y="38880"/>
            <a:ext cx="9144000" cy="1965569"/>
          </a:xfrm>
        </p:spPr>
        <p:txBody>
          <a:bodyPr>
            <a:normAutofit/>
          </a:bodyPr>
          <a:lstStyle/>
          <a:p>
            <a:r>
              <a:rPr lang="en-US" sz="4000" dirty="0">
                <a:latin typeface="Bodoni MT Black" panose="02070A03080606020203" pitchFamily="18" charset="0"/>
              </a:rPr>
              <a:t>KRAJ</a:t>
            </a:r>
          </a:p>
        </p:txBody>
      </p:sp>
      <p:sp>
        <p:nvSpPr>
          <p:cNvPr id="3" name="Subtitle 2">
            <a:extLst>
              <a:ext uri="{FF2B5EF4-FFF2-40B4-BE49-F238E27FC236}">
                <a16:creationId xmlns:a16="http://schemas.microsoft.com/office/drawing/2014/main" id="{DA75B9C2-392E-4FD3-9B8D-8F5CC43D6F48}"/>
              </a:ext>
            </a:extLst>
          </p:cNvPr>
          <p:cNvSpPr>
            <a:spLocks noGrp="1"/>
          </p:cNvSpPr>
          <p:nvPr>
            <p:ph type="subTitle" idx="1"/>
          </p:nvPr>
        </p:nvSpPr>
        <p:spPr>
          <a:xfrm>
            <a:off x="9374" y="2004449"/>
            <a:ext cx="7657517" cy="1655762"/>
          </a:xfrm>
        </p:spPr>
        <p:txBody>
          <a:bodyPr/>
          <a:lstStyle/>
          <a:p>
            <a:pPr algn="r"/>
            <a:r>
              <a:rPr lang="en-US" dirty="0"/>
              <a:t>#</a:t>
            </a:r>
            <a:r>
              <a:rPr lang="en-US" dirty="0" err="1"/>
              <a:t>ostanikodku</a:t>
            </a:r>
            <a:r>
              <a:rPr lang="sr-Latn-RS" dirty="0"/>
              <a:t>će</a:t>
            </a:r>
            <a:endParaRPr lang="en-US" dirty="0"/>
          </a:p>
        </p:txBody>
      </p:sp>
    </p:spTree>
    <p:extLst>
      <p:ext uri="{BB962C8B-B14F-4D97-AF65-F5344CB8AC3E}">
        <p14:creationId xmlns:p14="http://schemas.microsoft.com/office/powerpoint/2010/main" val="209773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building, table, airport&#10;&#10;Description automatically generated">
            <a:extLst>
              <a:ext uri="{FF2B5EF4-FFF2-40B4-BE49-F238E27FC236}">
                <a16:creationId xmlns:a16="http://schemas.microsoft.com/office/drawing/2014/main" id="{26D3D67F-2CD4-4B1D-BEC2-EE529F6B3E32}"/>
              </a:ext>
            </a:extLst>
          </p:cNvPr>
          <p:cNvPicPr>
            <a:picLocks noChangeAspect="1"/>
          </p:cNvPicPr>
          <p:nvPr/>
        </p:nvPicPr>
        <p:blipFill rotWithShape="1">
          <a:blip r:embed="rId2">
            <a:extLst>
              <a:ext uri="{28A0092B-C50C-407E-A947-70E740481C1C}">
                <a14:useLocalDpi xmlns:a14="http://schemas.microsoft.com/office/drawing/2010/main" val="0"/>
              </a:ext>
            </a:extLst>
          </a:blip>
          <a:srcRect l="3908" r="30166" b="654"/>
          <a:stretch/>
        </p:blipFill>
        <p:spPr>
          <a:xfrm>
            <a:off x="4825218" y="10"/>
            <a:ext cx="7366781"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CD8D2D-1FEF-446C-9593-21118233B845}"/>
              </a:ext>
            </a:extLst>
          </p:cNvPr>
          <p:cNvSpPr>
            <a:spLocks noGrp="1"/>
          </p:cNvSpPr>
          <p:nvPr>
            <p:ph type="title"/>
          </p:nvPr>
        </p:nvSpPr>
        <p:spPr>
          <a:xfrm>
            <a:off x="57240" y="2807760"/>
            <a:ext cx="4825217" cy="3424557"/>
          </a:xfrm>
        </p:spPr>
        <p:txBody>
          <a:bodyPr vert="horz" lIns="91440" tIns="45720" rIns="91440" bIns="45720" rtlCol="0" anchor="b">
            <a:normAutofit fontScale="90000"/>
          </a:bodyPr>
          <a:lstStyle/>
          <a:p>
            <a:r>
              <a:rPr lang="en-US" sz="2200" dirty="0" err="1">
                <a:latin typeface="Times New Roman" panose="02020603050405020304" pitchFamily="18" charset="0"/>
                <a:cs typeface="Times New Roman" panose="02020603050405020304" pitchFamily="18" charset="0"/>
              </a:rPr>
              <a:t>Svet</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preselio</a:t>
            </a:r>
            <a:r>
              <a:rPr lang="en-US" sz="2200" dirty="0">
                <a:latin typeface="Times New Roman" panose="02020603050405020304" pitchFamily="18" charset="0"/>
                <a:cs typeface="Times New Roman" panose="02020603050405020304" pitchFamily="18" charset="0"/>
              </a:rPr>
              <a:t> u online </a:t>
            </a:r>
            <a:r>
              <a:rPr lang="en-US" sz="2200" dirty="0" err="1">
                <a:latin typeface="Times New Roman" panose="02020603050405020304" pitchFamily="18" charset="0"/>
                <a:cs typeface="Times New Roman" panose="02020603050405020304" pitchFamily="18" charset="0"/>
              </a:rPr>
              <a:t>život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Čak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najveći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protivnici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novih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tehnologija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morali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da </a:t>
            </a:r>
            <a:r>
              <a:rPr lang="en-US" sz="2200" dirty="0" err="1">
                <a:latin typeface="Times New Roman" panose="02020603050405020304" pitchFamily="18" charset="0"/>
                <a:cs typeface="Times New Roman" panose="02020603050405020304" pitchFamily="18" charset="0"/>
              </a:rPr>
              <a:t>prihvate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inovacije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ovih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pandemijskih</a:t>
            </a:r>
            <a:r>
              <a:rPr lang="en-US" sz="2200" dirty="0">
                <a:latin typeface="Times New Roman" panose="02020603050405020304" pitchFamily="18" charset="0"/>
                <a:cs typeface="Times New Roman" panose="02020603050405020304" pitchFamily="18" charset="0"/>
              </a:rPr>
              <a:t> dana prate </a:t>
            </a:r>
            <a:r>
              <a:rPr lang="en-US" sz="2200" dirty="0" err="1">
                <a:latin typeface="Times New Roman" panose="02020603050405020304" pitchFamily="18" charset="0"/>
                <a:cs typeface="Times New Roman" panose="02020603050405020304" pitchFamily="18" charset="0"/>
              </a:rPr>
              <a:t>život</a:t>
            </a:r>
            <a:r>
              <a:rPr lang="en-US" sz="2200" dirty="0">
                <a:latin typeface="Times New Roman" panose="02020603050405020304" pitchFamily="18" charset="0"/>
                <a:cs typeface="Times New Roman" panose="02020603050405020304" pitchFamily="18" charset="0"/>
              </a:rPr>
              <a:t>- online </a:t>
            </a:r>
            <a:r>
              <a:rPr lang="en-US" sz="2200" dirty="0" err="1">
                <a:latin typeface="Times New Roman" panose="02020603050405020304" pitchFamily="18" charset="0"/>
                <a:cs typeface="Times New Roman" panose="02020603050405020304" pitchFamily="18" charset="0"/>
              </a:rPr>
              <a:t>škole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naručivanja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namirnica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isplata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penzija</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Kako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bismo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olakšali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podnošenje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izolacije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pripremili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smo</a:t>
            </a:r>
            <a:r>
              <a:rPr lang="en-US" sz="2200" dirty="0">
                <a:latin typeface="Times New Roman" panose="02020603050405020304" pitchFamily="18" charset="0"/>
                <a:cs typeface="Times New Roman" panose="02020603050405020304" pitchFamily="18" charset="0"/>
              </a:rPr>
              <a:t> za </a:t>
            </a:r>
            <a:r>
              <a:rPr lang="en-US" sz="2200" dirty="0" err="1">
                <a:latin typeface="Times New Roman" panose="02020603050405020304" pitchFamily="18" charset="0"/>
                <a:cs typeface="Times New Roman" panose="02020603050405020304" pitchFamily="18" charset="0"/>
              </a:rPr>
              <a:t>vam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jedno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uzbudljivo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virtuelno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putovanje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nekoliko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raznolikih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destinacija</a:t>
            </a:r>
            <a:r>
              <a:rPr lang="en-US" sz="2200" dirty="0">
                <a:latin typeface="Times New Roman" panose="02020603050405020304" pitchFamily="18" charset="0"/>
                <a:cs typeface="Times New Roman" panose="02020603050405020304" pitchFamily="18" charset="0"/>
              </a:rPr>
              <a:t>.</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Kako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stanovništvo</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ovom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periodu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većinu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vremena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provodi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zatvoreno</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svojim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kućama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kako</a:t>
            </a:r>
            <a:r>
              <a:rPr lang="en-US" sz="2200" dirty="0">
                <a:latin typeface="Times New Roman" panose="02020603050405020304" pitchFamily="18" charset="0"/>
                <a:cs typeface="Times New Roman" panose="02020603050405020304" pitchFamily="18" charset="0"/>
              </a:rPr>
              <a:t> bi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trebalo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svi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smo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pomalo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željni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društvenog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života</a:t>
            </a:r>
            <a:r>
              <a:rPr lang="en-US" sz="2200" dirty="0">
                <a:latin typeface="Times New Roman" panose="02020603050405020304" pitchFamily="18" charset="0"/>
                <a:cs typeface="Times New Roman" panose="02020603050405020304" pitchFamily="18" charset="0"/>
              </a:rPr>
              <a:t>. </a:t>
            </a:r>
            <a:br>
              <a:rPr lang="sr-Latn-RS" sz="2200" dirty="0">
                <a:latin typeface="Times New Roman" panose="02020603050405020304" pitchFamily="18" charset="0"/>
                <a:cs typeface="Times New Roman" panose="02020603050405020304" pitchFamily="18" charset="0"/>
              </a:rPr>
            </a:br>
            <a:br>
              <a:rPr lang="sr-Latn-R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Prema</a:t>
            </a:r>
            <a:r>
              <a:rPr lang="en-US" sz="2200" dirty="0">
                <a:latin typeface="Times New Roman" panose="02020603050405020304" pitchFamily="18" charset="0"/>
                <a:cs typeface="Times New Roman" panose="02020603050405020304" pitchFamily="18" charset="0"/>
              </a:rPr>
              <a:t> tome, </a:t>
            </a:r>
            <a:r>
              <a:rPr lang="en-US" sz="2200" dirty="0" err="1">
                <a:latin typeface="Times New Roman" panose="02020603050405020304" pitchFamily="18" charset="0"/>
                <a:cs typeface="Times New Roman" panose="02020603050405020304" pitchFamily="18" charset="0"/>
              </a:rPr>
              <a:t>pakujte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svoje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virtuelne</a:t>
            </a:r>
            <a:r>
              <a:rPr lang="sr-Latn-R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kofere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krećemo</a:t>
            </a:r>
            <a:r>
              <a:rPr lang="sr-Latn-RS" sz="4800" dirty="0">
                <a:latin typeface="Aldhabi" panose="01000000000000000000" pitchFamily="2" charset="-78"/>
                <a:cs typeface="Aldhabi" panose="01000000000000000000" pitchFamily="2" charset="-78"/>
              </a:rPr>
              <a:t>!</a:t>
            </a:r>
            <a:br>
              <a:rPr lang="en-US" sz="4800" dirty="0"/>
            </a:br>
            <a:endParaRPr lang="en-US" sz="4800"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1494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D79A3BE8-4E0E-473D-87D0-C0EAD0E58C2D}"/>
              </a:ext>
            </a:extLst>
          </p:cNvPr>
          <p:cNvPicPr>
            <a:picLocks noChangeAspect="1"/>
          </p:cNvPicPr>
          <p:nvPr/>
        </p:nvPicPr>
        <p:blipFill rotWithShape="1">
          <a:blip r:embed="rId2">
            <a:extLst>
              <a:ext uri="{28A0092B-C50C-407E-A947-70E740481C1C}">
                <a14:useLocalDpi xmlns:a14="http://schemas.microsoft.com/office/drawing/2010/main" val="0"/>
              </a:ext>
            </a:extLst>
          </a:blip>
          <a:srcRect t="1816" r="9091" b="7275"/>
          <a:stretch/>
        </p:blipFill>
        <p:spPr>
          <a:xfrm>
            <a:off x="-1" y="10"/>
            <a:ext cx="12192000" cy="6857990"/>
          </a:xfrm>
          <a:prstGeom prst="rect">
            <a:avLst/>
          </a:prstGeom>
        </p:spPr>
      </p:pic>
      <p:sp>
        <p:nvSpPr>
          <p:cNvPr id="21"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965E00-B811-4346-8328-FC9E9ED35CA8}"/>
              </a:ext>
            </a:extLst>
          </p:cNvPr>
          <p:cNvSpPr>
            <a:spLocks noGrp="1"/>
          </p:cNvSpPr>
          <p:nvPr>
            <p:ph type="title"/>
          </p:nvPr>
        </p:nvSpPr>
        <p:spPr>
          <a:xfrm>
            <a:off x="750242" y="632990"/>
            <a:ext cx="4062643" cy="1043409"/>
          </a:xfrm>
        </p:spPr>
        <p:txBody>
          <a:bodyPr>
            <a:normAutofit/>
          </a:bodyPr>
          <a:lstStyle/>
          <a:p>
            <a:r>
              <a:rPr lang="en-US" sz="3600">
                <a:latin typeface="Bodoni MT Black" panose="02070A03080606020203" pitchFamily="18" charset="0"/>
              </a:rPr>
              <a:t>ZLATIBOR</a:t>
            </a:r>
          </a:p>
        </p:txBody>
      </p:sp>
      <p:sp>
        <p:nvSpPr>
          <p:cNvPr id="3" name="Content Placeholder 2">
            <a:extLst>
              <a:ext uri="{FF2B5EF4-FFF2-40B4-BE49-F238E27FC236}">
                <a16:creationId xmlns:a16="http://schemas.microsoft.com/office/drawing/2014/main" id="{EDE1270F-58C1-4642-8C09-EE57B395617F}"/>
              </a:ext>
            </a:extLst>
          </p:cNvPr>
          <p:cNvSpPr>
            <a:spLocks noGrp="1"/>
          </p:cNvSpPr>
          <p:nvPr>
            <p:ph idx="1"/>
          </p:nvPr>
        </p:nvSpPr>
        <p:spPr>
          <a:xfrm>
            <a:off x="520242" y="1774372"/>
            <a:ext cx="4062642" cy="2754086"/>
          </a:xfrm>
        </p:spPr>
        <p:txBody>
          <a:bodyPr anchor="t">
            <a:normAutofit/>
          </a:bodyPr>
          <a:lstStyle/>
          <a:p>
            <a:r>
              <a:rPr lang="en-US" sz="1800" dirty="0"/>
              <a:t>Za </a:t>
            </a:r>
            <a:r>
              <a:rPr lang="en-US" sz="1800" dirty="0" err="1"/>
              <a:t>početak</a:t>
            </a:r>
            <a:r>
              <a:rPr lang="en-US" sz="1800" dirty="0"/>
              <a:t> </a:t>
            </a:r>
            <a:r>
              <a:rPr lang="en-US" sz="1800" dirty="0" err="1"/>
              <a:t>nećemo</a:t>
            </a:r>
            <a:r>
              <a:rPr lang="en-US" sz="1800" dirty="0"/>
              <a:t> </a:t>
            </a:r>
            <a:r>
              <a:rPr lang="en-US" sz="1800" dirty="0" err="1"/>
              <a:t>daleko</a:t>
            </a:r>
            <a:r>
              <a:rPr lang="en-US" sz="1800" dirty="0"/>
              <a:t>, </a:t>
            </a:r>
            <a:r>
              <a:rPr lang="en-US" sz="1800" dirty="0" err="1"/>
              <a:t>oko</a:t>
            </a:r>
            <a:r>
              <a:rPr lang="en-US" sz="1800" dirty="0"/>
              <a:t> 250km jugo-</a:t>
            </a:r>
            <a:r>
              <a:rPr lang="en-US" sz="1800" dirty="0" err="1"/>
              <a:t>zapadno</a:t>
            </a:r>
            <a:r>
              <a:rPr lang="en-US" sz="1800" dirty="0"/>
              <a:t> od </a:t>
            </a:r>
            <a:r>
              <a:rPr lang="en-US" sz="1800" dirty="0" err="1"/>
              <a:t>Beograda</a:t>
            </a:r>
            <a:r>
              <a:rPr lang="en-US" sz="1800" dirty="0"/>
              <a:t>. </a:t>
            </a:r>
          </a:p>
          <a:p>
            <a:r>
              <a:rPr lang="en-US" sz="1800" dirty="0" err="1"/>
              <a:t>Zar</a:t>
            </a:r>
            <a:r>
              <a:rPr lang="en-US" sz="1800" dirty="0"/>
              <a:t> ne </a:t>
            </a:r>
            <a:r>
              <a:rPr lang="en-US" sz="1800" dirty="0" err="1"/>
              <a:t>biste</a:t>
            </a:r>
            <a:r>
              <a:rPr lang="en-US" sz="1800" dirty="0"/>
              <a:t> </a:t>
            </a:r>
            <a:r>
              <a:rPr lang="en-US" sz="1800" dirty="0" err="1"/>
              <a:t>voleli</a:t>
            </a:r>
            <a:r>
              <a:rPr lang="en-US" sz="1800" dirty="0"/>
              <a:t> da se </a:t>
            </a:r>
            <a:r>
              <a:rPr lang="en-US" sz="1800" dirty="0" err="1"/>
              <a:t>sada</a:t>
            </a:r>
            <a:r>
              <a:rPr lang="en-US" sz="1800" dirty="0"/>
              <a:t> </a:t>
            </a:r>
            <a:r>
              <a:rPr lang="en-US" sz="1800" dirty="0" err="1"/>
              <a:t>nalazite</a:t>
            </a:r>
            <a:r>
              <a:rPr lang="en-US" sz="1800" dirty="0"/>
              <a:t> </a:t>
            </a:r>
            <a:r>
              <a:rPr lang="en-US" sz="1800" dirty="0" err="1"/>
              <a:t>negde</a:t>
            </a:r>
            <a:r>
              <a:rPr lang="en-US" sz="1800" dirty="0"/>
              <a:t> </a:t>
            </a:r>
            <a:r>
              <a:rPr lang="en-US" sz="1800" dirty="0" err="1"/>
              <a:t>na</a:t>
            </a:r>
            <a:r>
              <a:rPr lang="en-US" sz="1800" dirty="0"/>
              <a:t> </a:t>
            </a:r>
            <a:r>
              <a:rPr lang="en-US" sz="1800" dirty="0" err="1"/>
              <a:t>planinskim</a:t>
            </a:r>
            <a:r>
              <a:rPr lang="en-US" sz="1800" dirty="0"/>
              <a:t> </a:t>
            </a:r>
            <a:r>
              <a:rPr lang="en-US" sz="1800" dirty="0" err="1"/>
              <a:t>livadama</a:t>
            </a:r>
            <a:r>
              <a:rPr lang="en-US" sz="1800" dirty="0"/>
              <a:t>, </a:t>
            </a:r>
            <a:r>
              <a:rPr lang="en-US" sz="1800" dirty="0" err="1"/>
              <a:t>slobodni</a:t>
            </a:r>
            <a:r>
              <a:rPr lang="en-US" sz="1800" dirty="0"/>
              <a:t> </a:t>
            </a:r>
            <a:r>
              <a:rPr lang="en-US" sz="1800" dirty="0" err="1"/>
              <a:t>i</a:t>
            </a:r>
            <a:r>
              <a:rPr lang="en-US" sz="1800" dirty="0"/>
              <a:t> </a:t>
            </a:r>
            <a:r>
              <a:rPr lang="en-US" sz="1800" dirty="0" err="1"/>
              <a:t>na</a:t>
            </a:r>
            <a:r>
              <a:rPr lang="en-US" sz="1800" dirty="0"/>
              <a:t> </a:t>
            </a:r>
            <a:r>
              <a:rPr lang="en-US" sz="1800" dirty="0" err="1"/>
              <a:t>sigurnom</a:t>
            </a:r>
            <a:r>
              <a:rPr lang="en-US" sz="1800" dirty="0"/>
              <a:t>; </a:t>
            </a:r>
            <a:r>
              <a:rPr lang="en-US" sz="1800" dirty="0" err="1"/>
              <a:t>udisati</a:t>
            </a:r>
            <a:r>
              <a:rPr lang="en-US" sz="1800" dirty="0"/>
              <a:t> </a:t>
            </a:r>
            <a:r>
              <a:rPr lang="en-US" sz="1800" dirty="0" err="1"/>
              <a:t>svež</a:t>
            </a:r>
            <a:r>
              <a:rPr lang="en-US" sz="1800" dirty="0"/>
              <a:t> </a:t>
            </a:r>
            <a:r>
              <a:rPr lang="en-US" sz="1800" dirty="0" err="1"/>
              <a:t>vazduh</a:t>
            </a:r>
            <a:r>
              <a:rPr lang="en-US" sz="1800" dirty="0"/>
              <a:t> </a:t>
            </a:r>
            <a:r>
              <a:rPr lang="en-US" sz="1800" dirty="0" err="1"/>
              <a:t>i</a:t>
            </a:r>
            <a:r>
              <a:rPr lang="en-US" sz="1800" dirty="0"/>
              <a:t> </a:t>
            </a:r>
            <a:r>
              <a:rPr lang="en-US" sz="1800" dirty="0" err="1"/>
              <a:t>biti</a:t>
            </a:r>
            <a:r>
              <a:rPr lang="en-US" sz="1800" dirty="0"/>
              <a:t> </a:t>
            </a:r>
            <a:r>
              <a:rPr lang="en-US" sz="1800" dirty="0" err="1"/>
              <a:t>jedno</a:t>
            </a:r>
            <a:r>
              <a:rPr lang="en-US" sz="1800" dirty="0"/>
              <a:t> </a:t>
            </a:r>
            <a:r>
              <a:rPr lang="en-US" sz="1800" dirty="0" err="1"/>
              <a:t>sa</a:t>
            </a:r>
            <a:r>
              <a:rPr lang="en-US" sz="1800" dirty="0"/>
              <a:t> </a:t>
            </a:r>
            <a:r>
              <a:rPr lang="en-US" sz="1800" dirty="0" err="1"/>
              <a:t>prirodom</a:t>
            </a:r>
            <a:r>
              <a:rPr lang="en-US" sz="1800" dirty="0"/>
              <a:t>.</a:t>
            </a:r>
          </a:p>
          <a:p>
            <a:endParaRPr lang="en-US" sz="1800" dirty="0"/>
          </a:p>
        </p:txBody>
      </p:sp>
    </p:spTree>
    <p:extLst>
      <p:ext uri="{BB962C8B-B14F-4D97-AF65-F5344CB8AC3E}">
        <p14:creationId xmlns:p14="http://schemas.microsoft.com/office/powerpoint/2010/main" val="238866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dy of water surrounded by trees&#10;&#10;Description automatically generated">
            <a:extLst>
              <a:ext uri="{FF2B5EF4-FFF2-40B4-BE49-F238E27FC236}">
                <a16:creationId xmlns:a16="http://schemas.microsoft.com/office/drawing/2014/main" id="{EAFAD041-2EC7-428F-B61B-EE75DFE8190C}"/>
              </a:ext>
            </a:extLst>
          </p:cNvPr>
          <p:cNvPicPr>
            <a:picLocks noChangeAspect="1"/>
          </p:cNvPicPr>
          <p:nvPr/>
        </p:nvPicPr>
        <p:blipFill rotWithShape="1">
          <a:blip r:embed="rId2">
            <a:extLst>
              <a:ext uri="{28A0092B-C50C-407E-A947-70E740481C1C}">
                <a14:useLocalDpi xmlns:a14="http://schemas.microsoft.com/office/drawing/2010/main" val="0"/>
              </a:ext>
            </a:extLst>
          </a:blip>
          <a:srcRect t="33008" b="2641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123178F-690A-4EF9-BFF1-2F3A435F4899}"/>
              </a:ext>
            </a:extLst>
          </p:cNvPr>
          <p:cNvSpPr>
            <a:spLocks noGrp="1"/>
          </p:cNvSpPr>
          <p:nvPr>
            <p:ph idx="1"/>
          </p:nvPr>
        </p:nvSpPr>
        <p:spPr>
          <a:xfrm>
            <a:off x="0" y="3752850"/>
            <a:ext cx="12191980" cy="2452687"/>
          </a:xfrm>
        </p:spPr>
        <p:txBody>
          <a:bodyPr anchor="ctr">
            <a:normAutofit/>
          </a:bodyPr>
          <a:lstStyle/>
          <a:p>
            <a:pPr algn="just"/>
            <a:r>
              <a:rPr lang="en-US" sz="1800" dirty="0" err="1">
                <a:latin typeface="Times New Roman" panose="02020603050405020304" pitchFamily="18" charset="0"/>
                <a:cs typeface="Times New Roman" panose="02020603050405020304" pitchFamily="18" charset="0"/>
              </a:rPr>
              <a:t>Širom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Zlatibora</a:t>
            </a:r>
            <a:r>
              <a:rPr lang="en-US" sz="1800" dirty="0">
                <a:latin typeface="Times New Roman" panose="02020603050405020304" pitchFamily="18" charset="0"/>
                <a:cs typeface="Times New Roman" panose="02020603050405020304" pitchFamily="18" charset="0"/>
              </a:rPr>
              <a:t> se </a:t>
            </a:r>
            <a:r>
              <a:rPr lang="en-US" sz="1800" dirty="0" err="1">
                <a:latin typeface="Times New Roman" panose="02020603050405020304" pitchFamily="18" charset="0"/>
                <a:cs typeface="Times New Roman" panose="02020603050405020304" pitchFamily="18" charset="0"/>
              </a:rPr>
              <a:t>nalazi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veliki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broj</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turističkih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atrakcija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Počev</a:t>
            </a:r>
            <a:r>
              <a:rPr lang="en-US" sz="1800" dirty="0">
                <a:latin typeface="Times New Roman" panose="02020603050405020304" pitchFamily="18" charset="0"/>
                <a:cs typeface="Times New Roman" panose="02020603050405020304" pitchFamily="18" charset="0"/>
              </a:rPr>
              <a:t> od </a:t>
            </a:r>
            <a:r>
              <a:rPr lang="en-US" sz="1800" dirty="0" err="1">
                <a:latin typeface="Times New Roman" panose="02020603050405020304" pitchFamily="18" charset="0"/>
                <a:cs typeface="Times New Roman" panose="02020603050405020304" pitchFamily="18" charset="0"/>
              </a:rPr>
              <a:t>hidroloških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preko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geomorfoloških</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ambijentalnih</a:t>
            </a:r>
            <a:r>
              <a:rPr lang="en-US" sz="1800" dirty="0">
                <a:latin typeface="Times New Roman" panose="02020603050405020304" pitchFamily="18" charset="0"/>
                <a:cs typeface="Times New Roman" panose="02020603050405020304" pitchFamily="18" charset="0"/>
              </a:rPr>
              <a:t>, one </a:t>
            </a:r>
            <a:r>
              <a:rPr lang="en-US" sz="1800" dirty="0" err="1">
                <a:latin typeface="Times New Roman" panose="02020603050405020304" pitchFamily="18" charset="0"/>
                <a:cs typeface="Times New Roman" panose="02020603050405020304" pitchFamily="18" charset="0"/>
              </a:rPr>
              <a:t>čine</a:t>
            </a:r>
            <a:r>
              <a:rPr lang="en-US" sz="1800" dirty="0">
                <a:latin typeface="Times New Roman" panose="02020603050405020304" pitchFamily="18" charset="0"/>
                <a:cs typeface="Times New Roman" panose="02020603050405020304" pitchFamily="18" charset="0"/>
              </a:rPr>
              <a:t> da </a:t>
            </a:r>
            <a:r>
              <a:rPr lang="en-US" sz="1800" dirty="0" err="1">
                <a:latin typeface="Times New Roman" panose="02020603050405020304" pitchFamily="18" charset="0"/>
                <a:cs typeface="Times New Roman" panose="02020603050405020304" pitchFamily="18" charset="0"/>
              </a:rPr>
              <a:t>turistima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Zlatiboru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nikada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nije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dosadno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uvek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postoji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nešto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vredno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pažnje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što</a:t>
            </a:r>
            <a:r>
              <a:rPr lang="en-US" sz="1800" dirty="0">
                <a:latin typeface="Times New Roman" panose="02020603050405020304" pitchFamily="18" charset="0"/>
                <a:cs typeface="Times New Roman" panose="02020603050405020304" pitchFamily="18" charset="0"/>
              </a:rPr>
              <a:t> bi </a:t>
            </a:r>
            <a:r>
              <a:rPr lang="en-US" sz="1800" dirty="0" err="1">
                <a:latin typeface="Times New Roman" panose="02020603050405020304" pitchFamily="18" charset="0"/>
                <a:cs typeface="Times New Roman" panose="02020603050405020304" pitchFamily="18" charset="0"/>
              </a:rPr>
              <a:t>mogli</a:t>
            </a:r>
            <a:r>
              <a:rPr lang="en-US" sz="1800" dirty="0">
                <a:latin typeface="Times New Roman" panose="02020603050405020304" pitchFamily="18" charset="0"/>
                <a:cs typeface="Times New Roman" panose="02020603050405020304" pitchFamily="18" charset="0"/>
              </a:rPr>
              <a:t> da </a:t>
            </a:r>
            <a:r>
              <a:rPr lang="en-US" sz="1800" dirty="0" err="1">
                <a:latin typeface="Times New Roman" panose="02020603050405020304" pitchFamily="18" charset="0"/>
                <a:cs typeface="Times New Roman" panose="02020603050405020304" pitchFamily="18" charset="0"/>
              </a:rPr>
              <a:t>posete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tokom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svog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boravka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planini</a:t>
            </a:r>
            <a:r>
              <a:rPr lang="en-US" sz="1800" dirty="0">
                <a:latin typeface="Times New Roman" panose="02020603050405020304" pitchFamily="18" charset="0"/>
                <a:cs typeface="Times New Roman" panose="02020603050405020304" pitchFamily="18" charset="0"/>
              </a:rPr>
              <a:t>. Ova </a:t>
            </a:r>
            <a:r>
              <a:rPr lang="en-US" sz="1800" dirty="0" err="1">
                <a:latin typeface="Times New Roman" panose="02020603050405020304" pitchFamily="18" charset="0"/>
                <a:cs typeface="Times New Roman" panose="02020603050405020304" pitchFamily="18" charset="0"/>
              </a:rPr>
              <a:t>svojevrsna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turistička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znamenja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dislocirana</a:t>
            </a:r>
            <a:r>
              <a:rPr lang="en-US" sz="1800" dirty="0">
                <a:latin typeface="Times New Roman" panose="02020603050405020304" pitchFamily="18" charset="0"/>
                <a:cs typeface="Times New Roman" panose="02020603050405020304" pitchFamily="18" charset="0"/>
              </a:rPr>
              <a:t> od </a:t>
            </a:r>
            <a:r>
              <a:rPr lang="en-US" sz="1800" dirty="0" err="1">
                <a:latin typeface="Times New Roman" panose="02020603050405020304" pitchFamily="18" charset="0"/>
                <a:cs typeface="Times New Roman" panose="02020603050405020304" pitchFamily="18" charset="0"/>
              </a:rPr>
              <a:t>turističkog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centra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skrivena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ušuškana</a:t>
            </a:r>
            <a:r>
              <a:rPr lang="en-US" sz="1800" dirty="0">
                <a:latin typeface="Times New Roman" panose="02020603050405020304" pitchFamily="18" charset="0"/>
                <a:cs typeface="Times New Roman" panose="02020603050405020304" pitchFamily="18" charset="0"/>
              </a:rPr>
              <a:t> u </a:t>
            </a:r>
            <a:r>
              <a:rPr lang="en-US" sz="1800" dirty="0" err="1">
                <a:latin typeface="Times New Roman" panose="02020603050405020304" pitchFamily="18" charset="0"/>
                <a:cs typeface="Times New Roman" panose="02020603050405020304" pitchFamily="18" charset="0"/>
              </a:rPr>
              <a:t>nekoliko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zlatiborskih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sela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Među</a:t>
            </a:r>
            <a:r>
              <a:rPr lang="en-US" sz="1800" dirty="0">
                <a:latin typeface="Times New Roman" panose="02020603050405020304" pitchFamily="18" charset="0"/>
                <a:cs typeface="Times New Roman" panose="02020603050405020304" pitchFamily="18" charset="0"/>
              </a:rPr>
              <a:t> </a:t>
            </a:r>
            <a:r>
              <a:rPr lang="sr-Latn-RS" sz="1800" dirty="0">
                <a:latin typeface="Times New Roman" panose="02020603050405020304" pitchFamily="18" charset="0"/>
                <a:cs typeface="Times New Roman" panose="02020603050405020304" pitchFamily="18" charset="0"/>
              </a:rPr>
              <a:t>posetiocima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najveću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pažnju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privlače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Stopića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pećina</a:t>
            </a:r>
            <a:r>
              <a:rPr lang="en-US" sz="1800" dirty="0">
                <a:latin typeface="Times New Roman" panose="02020603050405020304" pitchFamily="18" charset="0"/>
                <a:cs typeface="Times New Roman" panose="02020603050405020304" pitchFamily="18" charset="0"/>
              </a:rPr>
              <a:t> u </a:t>
            </a:r>
            <a:r>
              <a:rPr lang="en-US" sz="1800" dirty="0" err="1">
                <a:latin typeface="Times New Roman" panose="02020603050405020304" pitchFamily="18" charset="0"/>
                <a:cs typeface="Times New Roman" panose="02020603050405020304" pitchFamily="18" charset="0"/>
              </a:rPr>
              <a:t>Rožanstvu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Vodopad</a:t>
            </a:r>
            <a:r>
              <a:rPr lang="en-US" sz="1800" dirty="0">
                <a:latin typeface="Times New Roman" panose="02020603050405020304" pitchFamily="18" charset="0"/>
                <a:cs typeface="Times New Roman" panose="02020603050405020304" pitchFamily="18" charset="0"/>
              </a:rPr>
              <a:t> u </a:t>
            </a:r>
            <a:r>
              <a:rPr lang="en-US" sz="1800" dirty="0" err="1">
                <a:latin typeface="Times New Roman" panose="02020603050405020304" pitchFamily="18" charset="0"/>
                <a:cs typeface="Times New Roman" panose="02020603050405020304" pitchFamily="18" charset="0"/>
              </a:rPr>
              <a:t>Gostilju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Staro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selo</a:t>
            </a:r>
            <a:r>
              <a:rPr lang="en-US" sz="1800" dirty="0">
                <a:latin typeface="Times New Roman" panose="02020603050405020304" pitchFamily="18" charset="0"/>
                <a:cs typeface="Times New Roman" panose="02020603050405020304" pitchFamily="18" charset="0"/>
              </a:rPr>
              <a:t>“ u </a:t>
            </a:r>
            <a:r>
              <a:rPr lang="en-US" sz="1800" dirty="0" err="1">
                <a:latin typeface="Times New Roman" panose="02020603050405020304" pitchFamily="18" charset="0"/>
                <a:cs typeface="Times New Roman" panose="02020603050405020304" pitchFamily="18" charset="0"/>
              </a:rPr>
              <a:t>Sirogojnu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Ribničko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jezero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Prerast</a:t>
            </a:r>
            <a:r>
              <a:rPr lang="en-US" sz="1800" dirty="0">
                <a:latin typeface="Times New Roman" panose="02020603050405020304" pitchFamily="18" charset="0"/>
                <a:cs typeface="Times New Roman" panose="02020603050405020304" pitchFamily="18" charset="0"/>
              </a:rPr>
              <a:t> u </a:t>
            </a:r>
            <a:r>
              <a:rPr lang="en-US" sz="1800" dirty="0" err="1">
                <a:latin typeface="Times New Roman" panose="02020603050405020304" pitchFamily="18" charset="0"/>
                <a:cs typeface="Times New Roman" panose="02020603050405020304" pitchFamily="18" charset="0"/>
              </a:rPr>
              <a:t>Dobroselici</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327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bench, sitting, wooden, water&#10;&#10;Description automatically generated">
            <a:extLst>
              <a:ext uri="{FF2B5EF4-FFF2-40B4-BE49-F238E27FC236}">
                <a16:creationId xmlns:a16="http://schemas.microsoft.com/office/drawing/2014/main" id="{00854B03-D43A-4EC8-A657-85EBA8496629}"/>
              </a:ext>
            </a:extLst>
          </p:cNvPr>
          <p:cNvPicPr>
            <a:picLocks noChangeAspect="1"/>
          </p:cNvPicPr>
          <p:nvPr/>
        </p:nvPicPr>
        <p:blipFill rotWithShape="1">
          <a:blip r:embed="rId2">
            <a:extLst>
              <a:ext uri="{28A0092B-C50C-407E-A947-70E740481C1C}">
                <a14:useLocalDpi xmlns:a14="http://schemas.microsoft.com/office/drawing/2010/main" val="0"/>
              </a:ext>
            </a:extLst>
          </a:blip>
          <a:srcRect t="6177" r="2" b="13387"/>
          <a:stretch/>
        </p:blipFill>
        <p:spPr>
          <a:xfrm>
            <a:off x="20" y="10"/>
            <a:ext cx="6095980" cy="6857990"/>
          </a:xfrm>
          <a:prstGeom prst="rect">
            <a:avLst/>
          </a:prstGeom>
        </p:spPr>
      </p:pic>
      <p:pic>
        <p:nvPicPr>
          <p:cNvPr id="7" name="Picture 6" descr="A rocky river with trees in the background&#10;&#10;Description automatically generated">
            <a:extLst>
              <a:ext uri="{FF2B5EF4-FFF2-40B4-BE49-F238E27FC236}">
                <a16:creationId xmlns:a16="http://schemas.microsoft.com/office/drawing/2014/main" id="{DF347184-5199-4BF0-B5A9-1D14BAB6A127}"/>
              </a:ext>
            </a:extLst>
          </p:cNvPr>
          <p:cNvPicPr>
            <a:picLocks noChangeAspect="1"/>
          </p:cNvPicPr>
          <p:nvPr/>
        </p:nvPicPr>
        <p:blipFill rotWithShape="1">
          <a:blip r:embed="rId3">
            <a:extLst>
              <a:ext uri="{28A0092B-C50C-407E-A947-70E740481C1C}">
                <a14:useLocalDpi xmlns:a14="http://schemas.microsoft.com/office/drawing/2010/main" val="0"/>
              </a:ext>
            </a:extLst>
          </a:blip>
          <a:srcRect l="17990" r="22676" b="-1"/>
          <a:stretch/>
        </p:blipFill>
        <p:spPr>
          <a:xfrm>
            <a:off x="6096000" y="10"/>
            <a:ext cx="6096000" cy="6857990"/>
          </a:xfrm>
          <a:prstGeom prst="rect">
            <a:avLst/>
          </a:prstGeom>
        </p:spPr>
      </p:pic>
      <p:sp>
        <p:nvSpPr>
          <p:cNvPr id="14" name="Rectangle 1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72830DAA-F7D4-4D91-98A8-71958FED057B}"/>
              </a:ext>
            </a:extLst>
          </p:cNvPr>
          <p:cNvSpPr>
            <a:spLocks noGrp="1"/>
          </p:cNvSpPr>
          <p:nvPr>
            <p:ph type="body" idx="1"/>
          </p:nvPr>
        </p:nvSpPr>
        <p:spPr>
          <a:xfrm>
            <a:off x="4745528" y="4454685"/>
            <a:ext cx="2700944" cy="659993"/>
          </a:xfrm>
          <a:noFill/>
        </p:spPr>
        <p:txBody>
          <a:bodyPr vert="horz" lIns="91440" tIns="45720" rIns="91440" bIns="45720" rtlCol="0">
            <a:normAutofit/>
          </a:bodyPr>
          <a:lstStyle/>
          <a:p>
            <a:pPr algn="ctr"/>
            <a:r>
              <a:rPr lang="en-US" sz="1600" kern="1200" dirty="0" err="1">
                <a:solidFill>
                  <a:srgbClr val="080808"/>
                </a:solidFill>
                <a:latin typeface="+mn-lt"/>
                <a:ea typeface="+mn-ea"/>
                <a:cs typeface="+mn-cs"/>
              </a:rPr>
              <a:t>Stopića</a:t>
            </a:r>
            <a:r>
              <a:rPr lang="en-US" sz="1600" kern="1200" dirty="0">
                <a:solidFill>
                  <a:srgbClr val="080808"/>
                </a:solidFill>
                <a:latin typeface="+mn-lt"/>
                <a:ea typeface="+mn-ea"/>
                <a:cs typeface="+mn-cs"/>
              </a:rPr>
              <a:t> </a:t>
            </a:r>
            <a:r>
              <a:rPr lang="en-US" sz="1600" kern="1200" dirty="0" err="1">
                <a:solidFill>
                  <a:srgbClr val="080808"/>
                </a:solidFill>
                <a:latin typeface="+mn-lt"/>
                <a:ea typeface="+mn-ea"/>
                <a:cs typeface="+mn-cs"/>
              </a:rPr>
              <a:t>pećina</a:t>
            </a:r>
            <a:endParaRPr lang="en-US" sz="16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7788FDC9-6092-441F-A07C-0E23FF85723F}"/>
              </a:ext>
            </a:extLst>
          </p:cNvPr>
          <p:cNvSpPr>
            <a:spLocks noGrp="1"/>
          </p:cNvSpPr>
          <p:nvPr>
            <p:ph type="title"/>
          </p:nvPr>
        </p:nvSpPr>
        <p:spPr>
          <a:xfrm>
            <a:off x="4286858" y="2831894"/>
            <a:ext cx="3618284" cy="1345720"/>
          </a:xfrm>
          <a:noFill/>
        </p:spPr>
        <p:txBody>
          <a:bodyPr vert="horz" lIns="91440" tIns="45720" rIns="91440" bIns="45720" rtlCol="0" anchor="ctr">
            <a:noAutofit/>
          </a:bodyPr>
          <a:lstStyle/>
          <a:p>
            <a:pPr algn="ctr"/>
            <a:r>
              <a:rPr lang="en-US" sz="1600" kern="1200" dirty="0" err="1">
                <a:solidFill>
                  <a:srgbClr val="080808"/>
                </a:solidFill>
                <a:latin typeface="+mj-lt"/>
                <a:ea typeface="+mj-ea"/>
                <a:cs typeface="+mj-cs"/>
              </a:rPr>
              <a:t>Stopića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pećina</a:t>
            </a:r>
            <a:r>
              <a:rPr lang="en-US" sz="1600" kern="1200" dirty="0">
                <a:solidFill>
                  <a:srgbClr val="080808"/>
                </a:solidFill>
                <a:latin typeface="+mj-lt"/>
                <a:ea typeface="+mj-ea"/>
                <a:cs typeface="+mj-cs"/>
              </a:rPr>
              <a:t> je </a:t>
            </a:r>
            <a:r>
              <a:rPr lang="en-US" sz="1600" kern="1200" dirty="0" err="1">
                <a:solidFill>
                  <a:srgbClr val="080808"/>
                </a:solidFill>
                <a:latin typeface="+mj-lt"/>
                <a:ea typeface="+mj-ea"/>
                <a:cs typeface="+mj-cs"/>
              </a:rPr>
              <a:t>geomorfološka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turistička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atrakcija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koja</a:t>
            </a:r>
            <a:r>
              <a:rPr lang="en-US" sz="1600" kern="1200" dirty="0">
                <a:solidFill>
                  <a:srgbClr val="080808"/>
                </a:solidFill>
                <a:latin typeface="+mj-lt"/>
                <a:ea typeface="+mj-ea"/>
                <a:cs typeface="+mj-cs"/>
              </a:rPr>
              <a:t> se </a:t>
            </a:r>
            <a:r>
              <a:rPr lang="en-US" sz="1600" kern="1200" dirty="0" err="1">
                <a:solidFill>
                  <a:srgbClr val="080808"/>
                </a:solidFill>
                <a:latin typeface="+mj-lt"/>
                <a:ea typeface="+mj-ea"/>
                <a:cs typeface="+mj-cs"/>
              </a:rPr>
              <a:t>nalazi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između</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sela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Rožanstvo</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Trnava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udaljena</a:t>
            </a:r>
            <a:r>
              <a:rPr lang="en-US" sz="1600" kern="1200" dirty="0">
                <a:solidFill>
                  <a:srgbClr val="080808"/>
                </a:solidFill>
                <a:latin typeface="+mj-lt"/>
                <a:ea typeface="+mj-ea"/>
                <a:cs typeface="+mj-cs"/>
              </a:rPr>
              <a:t> je 19km od </a:t>
            </a:r>
            <a:r>
              <a:rPr lang="en-US" sz="1600" kern="1200" dirty="0" err="1">
                <a:solidFill>
                  <a:srgbClr val="080808"/>
                </a:solidFill>
                <a:latin typeface="+mj-lt"/>
                <a:ea typeface="+mj-ea"/>
                <a:cs typeface="+mj-cs"/>
              </a:rPr>
              <a:t>turističkog</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centra</a:t>
            </a:r>
            <a:r>
              <a:rPr lang="en-US" sz="1600" kern="1200" dirty="0">
                <a:solidFill>
                  <a:srgbClr val="080808"/>
                </a:solidFill>
                <a:latin typeface="+mj-lt"/>
                <a:ea typeface="+mj-ea"/>
                <a:cs typeface="+mj-cs"/>
              </a:rPr>
              <a:t>.</a:t>
            </a:r>
            <a:br>
              <a:rPr lang="en-US" sz="1600" kern="1200" dirty="0">
                <a:solidFill>
                  <a:srgbClr val="080808"/>
                </a:solidFill>
                <a:latin typeface="+mj-lt"/>
                <a:ea typeface="+mj-ea"/>
                <a:cs typeface="+mj-cs"/>
              </a:rPr>
            </a:br>
            <a:r>
              <a:rPr lang="en-US" sz="1600" kern="1200" dirty="0" err="1">
                <a:solidFill>
                  <a:srgbClr val="080808"/>
                </a:solidFill>
                <a:latin typeface="+mj-lt"/>
                <a:ea typeface="+mj-ea"/>
                <a:cs typeface="+mj-cs"/>
              </a:rPr>
              <a:t>Pećina</a:t>
            </a:r>
            <a:r>
              <a:rPr lang="en-US" sz="1600" kern="1200" dirty="0">
                <a:solidFill>
                  <a:srgbClr val="080808"/>
                </a:solidFill>
                <a:latin typeface="+mj-lt"/>
                <a:ea typeface="+mj-ea"/>
                <a:cs typeface="+mj-cs"/>
              </a:rPr>
              <a:t> je </a:t>
            </a:r>
            <a:r>
              <a:rPr lang="en-US" sz="1600" kern="1200" dirty="0" err="1">
                <a:solidFill>
                  <a:srgbClr val="080808"/>
                </a:solidFill>
                <a:latin typeface="+mj-lt"/>
                <a:ea typeface="+mj-ea"/>
                <a:cs typeface="+mj-cs"/>
              </a:rPr>
              <a:t>razgranatog</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tipa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te</a:t>
            </a:r>
            <a:r>
              <a:rPr lang="en-US" sz="1600" kern="1200" dirty="0">
                <a:solidFill>
                  <a:srgbClr val="080808"/>
                </a:solidFill>
                <a:latin typeface="+mj-lt"/>
                <a:ea typeface="+mj-ea"/>
                <a:cs typeface="+mj-cs"/>
              </a:rPr>
              <a:t> se </a:t>
            </a:r>
            <a:r>
              <a:rPr lang="en-US" sz="1600" kern="1200" dirty="0" err="1">
                <a:solidFill>
                  <a:srgbClr val="080808"/>
                </a:solidFill>
                <a:latin typeface="+mj-lt"/>
                <a:ea typeface="+mj-ea"/>
                <a:cs typeface="+mj-cs"/>
              </a:rPr>
              <a:t>sastoji</a:t>
            </a:r>
            <a:r>
              <a:rPr lang="en-US" sz="1600" kern="1200" dirty="0">
                <a:solidFill>
                  <a:srgbClr val="080808"/>
                </a:solidFill>
                <a:latin typeface="+mj-lt"/>
                <a:ea typeface="+mj-ea"/>
                <a:cs typeface="+mj-cs"/>
              </a:rPr>
              <a:t> od pet </a:t>
            </a:r>
            <a:r>
              <a:rPr lang="en-US" sz="1600" kern="1200" dirty="0" err="1">
                <a:solidFill>
                  <a:srgbClr val="080808"/>
                </a:solidFill>
                <a:latin typeface="+mj-lt"/>
                <a:ea typeface="+mj-ea"/>
                <a:cs typeface="+mj-cs"/>
              </a:rPr>
              <a:t>speleomorfoloških</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celina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i</a:t>
            </a:r>
            <a:r>
              <a:rPr lang="en-US" sz="1600" kern="1200" dirty="0">
                <a:solidFill>
                  <a:srgbClr val="080808"/>
                </a:solidFill>
                <a:latin typeface="+mj-lt"/>
                <a:ea typeface="+mj-ea"/>
                <a:cs typeface="+mj-cs"/>
              </a:rPr>
              <a:t> to: </a:t>
            </a:r>
            <a:r>
              <a:rPr lang="en-US" sz="1600" kern="1200" dirty="0" err="1">
                <a:solidFill>
                  <a:srgbClr val="080808"/>
                </a:solidFill>
                <a:latin typeface="+mj-lt"/>
                <a:ea typeface="+mj-ea"/>
                <a:cs typeface="+mj-cs"/>
              </a:rPr>
              <a:t>svetle</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dvorane</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tamne</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dvorane</a:t>
            </a:r>
            <a:r>
              <a:rPr lang="en-US" sz="1600" kern="1200" dirty="0">
                <a:solidFill>
                  <a:srgbClr val="080808"/>
                </a:solidFill>
                <a:latin typeface="+mj-lt"/>
                <a:ea typeface="+mj-ea"/>
                <a:cs typeface="+mj-cs"/>
              </a:rPr>
              <a:t>, sale </a:t>
            </a:r>
            <a:r>
              <a:rPr lang="en-US" sz="1600" kern="1200" dirty="0" err="1">
                <a:solidFill>
                  <a:srgbClr val="080808"/>
                </a:solidFill>
                <a:latin typeface="+mj-lt"/>
                <a:ea typeface="+mj-ea"/>
                <a:cs typeface="+mj-cs"/>
              </a:rPr>
              <a:t>sa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kadama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kanala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sa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kadama</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i</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rečnog</a:t>
            </a:r>
            <a:r>
              <a:rPr lang="en-US" sz="1600" kern="1200" dirty="0">
                <a:solidFill>
                  <a:srgbClr val="080808"/>
                </a:solidFill>
                <a:latin typeface="+mj-lt"/>
                <a:ea typeface="+mj-ea"/>
                <a:cs typeface="+mj-cs"/>
              </a:rPr>
              <a:t> </a:t>
            </a:r>
            <a:r>
              <a:rPr lang="en-US" sz="1600" kern="1200" dirty="0" err="1">
                <a:solidFill>
                  <a:srgbClr val="080808"/>
                </a:solidFill>
                <a:latin typeface="+mj-lt"/>
                <a:ea typeface="+mj-ea"/>
                <a:cs typeface="+mj-cs"/>
              </a:rPr>
              <a:t>kanala</a:t>
            </a:r>
            <a:r>
              <a:rPr lang="en-US" sz="1600" kern="1200" dirty="0">
                <a:solidFill>
                  <a:srgbClr val="080808"/>
                </a:solidFill>
                <a:latin typeface="+mj-lt"/>
                <a:ea typeface="+mj-ea"/>
                <a:cs typeface="+mj-cs"/>
              </a:rPr>
              <a:t>.</a:t>
            </a:r>
          </a:p>
        </p:txBody>
      </p:sp>
    </p:spTree>
    <p:extLst>
      <p:ext uri="{BB962C8B-B14F-4D97-AF65-F5344CB8AC3E}">
        <p14:creationId xmlns:p14="http://schemas.microsoft.com/office/powerpoint/2010/main" val="34863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27BADD-F404-422C-B819-FC637A15ECCF}"/>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2800" kern="1200" dirty="0" err="1">
                <a:solidFill>
                  <a:srgbClr val="FFFFFF"/>
                </a:solidFill>
                <a:latin typeface="+mj-lt"/>
                <a:ea typeface="+mj-ea"/>
                <a:cs typeface="+mj-cs"/>
              </a:rPr>
              <a:t>Najveću</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atrakciju</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zaštitni</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znak</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Stopića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pećine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predstavljaju</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bigrene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kade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udubljenja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oivičena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vijugavim</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bigrenim</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naborima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koja</a:t>
            </a:r>
            <a:r>
              <a:rPr lang="en-US" sz="2800" kern="1200" dirty="0">
                <a:solidFill>
                  <a:srgbClr val="FFFFFF"/>
                </a:solidFill>
                <a:latin typeface="+mj-lt"/>
                <a:ea typeface="+mj-ea"/>
                <a:cs typeface="+mj-cs"/>
              </a:rPr>
              <a:t> se </a:t>
            </a:r>
            <a:r>
              <a:rPr lang="en-US" sz="2800" kern="1200" dirty="0" err="1">
                <a:solidFill>
                  <a:srgbClr val="FFFFFF"/>
                </a:solidFill>
                <a:latin typeface="+mj-lt"/>
                <a:ea typeface="+mj-ea"/>
                <a:cs typeface="+mj-cs"/>
              </a:rPr>
              <a:t>baš</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sada</a:t>
            </a:r>
            <a:r>
              <a:rPr lang="en-US" sz="2800" kern="1200" dirty="0">
                <a:solidFill>
                  <a:srgbClr val="FFFFFF"/>
                </a:solidFill>
                <a:latin typeface="+mj-lt"/>
                <a:ea typeface="+mj-ea"/>
                <a:cs typeface="+mj-cs"/>
              </a:rPr>
              <a:t>, u </a:t>
            </a:r>
            <a:r>
              <a:rPr lang="en-US" sz="2800" kern="1200" dirty="0" err="1">
                <a:solidFill>
                  <a:srgbClr val="FFFFFF"/>
                </a:solidFill>
                <a:latin typeface="+mj-lt"/>
                <a:ea typeface="+mj-ea"/>
                <a:cs typeface="+mj-cs"/>
              </a:rPr>
              <a:t>periodu</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proleća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ispunjavaju</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vodom</a:t>
            </a:r>
            <a:r>
              <a:rPr lang="en-US" sz="2800" kern="1200" dirty="0">
                <a:solidFill>
                  <a:srgbClr val="FFFFFF"/>
                </a:solidFill>
                <a:latin typeface="+mj-lt"/>
                <a:ea typeface="+mj-ea"/>
                <a:cs typeface="+mj-cs"/>
              </a:rPr>
              <a:t>).</a:t>
            </a:r>
          </a:p>
        </p:txBody>
      </p:sp>
      <p:pic>
        <p:nvPicPr>
          <p:cNvPr id="8" name="Picture 7" descr="A picture containing table, sitting, food, blue&#10;&#10;Description automatically generated">
            <a:extLst>
              <a:ext uri="{FF2B5EF4-FFF2-40B4-BE49-F238E27FC236}">
                <a16:creationId xmlns:a16="http://schemas.microsoft.com/office/drawing/2014/main" id="{25C3C5C6-B1BF-4CAC-85C6-F05880D42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 y="2943225"/>
            <a:ext cx="5567254" cy="3767064"/>
          </a:xfrm>
          <a:prstGeom prst="rect">
            <a:avLst/>
          </a:prstGeom>
        </p:spPr>
      </p:pic>
      <p:pic>
        <p:nvPicPr>
          <p:cNvPr id="10" name="Picture 9" descr="A picture containing indoor, table, sitting, bed&#10;&#10;Description automatically generated">
            <a:extLst>
              <a:ext uri="{FF2B5EF4-FFF2-40B4-BE49-F238E27FC236}">
                <a16:creationId xmlns:a16="http://schemas.microsoft.com/office/drawing/2014/main" id="{54E05B3C-3B4D-4DBE-9233-DCF54E74C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16" y="2943224"/>
            <a:ext cx="6641875" cy="3767063"/>
          </a:xfrm>
          <a:prstGeom prst="rect">
            <a:avLst/>
          </a:prstGeom>
        </p:spPr>
      </p:pic>
    </p:spTree>
    <p:extLst>
      <p:ext uri="{BB962C8B-B14F-4D97-AF65-F5344CB8AC3E}">
        <p14:creationId xmlns:p14="http://schemas.microsoft.com/office/powerpoint/2010/main" val="39949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6382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15FD6-1309-47F6-B316-DD0B4EE80922}"/>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2300">
                <a:solidFill>
                  <a:srgbClr val="56382F"/>
                </a:solidFill>
              </a:rPr>
              <a:t>Muzej „Staro selo“ se nalazi u selu Sirogojnu i predstavlja jedinstvenu muzejsku postavku pod vedrim nebom. Sastoji se od preko 50 starih zlatiborskih brvnara, prakazujući kako je izledala kuća i okućnica zlatiborskog sela od pre više od dva veka</a:t>
            </a:r>
          </a:p>
        </p:txBody>
      </p:sp>
      <p:sp>
        <p:nvSpPr>
          <p:cNvPr id="3" name="Text Placeholder 2">
            <a:extLst>
              <a:ext uri="{FF2B5EF4-FFF2-40B4-BE49-F238E27FC236}">
                <a16:creationId xmlns:a16="http://schemas.microsoft.com/office/drawing/2014/main" id="{D5EC9276-1C4F-40DB-A412-DA23C99F224E}"/>
              </a:ext>
            </a:extLst>
          </p:cNvPr>
          <p:cNvSpPr>
            <a:spLocks noGrp="1"/>
          </p:cNvSpPr>
          <p:nvPr>
            <p:ph type="body" idx="1"/>
          </p:nvPr>
        </p:nvSpPr>
        <p:spPr>
          <a:xfrm>
            <a:off x="1709530" y="5799489"/>
            <a:ext cx="8767860" cy="440822"/>
          </a:xfrm>
        </p:spPr>
        <p:txBody>
          <a:bodyPr vert="horz" lIns="91440" tIns="45720" rIns="91440" bIns="45720" rtlCol="0">
            <a:normAutofit/>
          </a:bodyPr>
          <a:lstStyle/>
          <a:p>
            <a:pPr algn="ctr"/>
            <a:r>
              <a:rPr lang="en-US" sz="2000">
                <a:solidFill>
                  <a:srgbClr val="56382F"/>
                </a:solidFill>
              </a:rPr>
              <a:t>Muzej „Staro selo“ </a:t>
            </a:r>
          </a:p>
        </p:txBody>
      </p:sp>
      <p:pic>
        <p:nvPicPr>
          <p:cNvPr id="5" name="Picture 4" descr="A field of grass with trees in the background&#10;&#10;Description automatically generated">
            <a:extLst>
              <a:ext uri="{FF2B5EF4-FFF2-40B4-BE49-F238E27FC236}">
                <a16:creationId xmlns:a16="http://schemas.microsoft.com/office/drawing/2014/main" id="{2403B4AD-4356-4214-9F4A-A7308ED5865B}"/>
              </a:ext>
            </a:extLst>
          </p:cNvPr>
          <p:cNvPicPr>
            <a:picLocks noChangeAspect="1"/>
          </p:cNvPicPr>
          <p:nvPr/>
        </p:nvPicPr>
        <p:blipFill rotWithShape="1">
          <a:blip r:embed="rId2">
            <a:extLst>
              <a:ext uri="{28A0092B-C50C-407E-A947-70E740481C1C}">
                <a14:useLocalDpi xmlns:a14="http://schemas.microsoft.com/office/drawing/2010/main" val="0"/>
              </a:ext>
            </a:extLst>
          </a:blip>
          <a:srcRect t="3389" r="1" b="608"/>
          <a:stretch/>
        </p:blipFill>
        <p:spPr>
          <a:xfrm>
            <a:off x="243840" y="256540"/>
            <a:ext cx="11704320" cy="3764276"/>
          </a:xfrm>
          <a:prstGeom prst="rect">
            <a:avLst/>
          </a:prstGeom>
        </p:spPr>
      </p:pic>
    </p:spTree>
    <p:extLst>
      <p:ext uri="{BB962C8B-B14F-4D97-AF65-F5344CB8AC3E}">
        <p14:creationId xmlns:p14="http://schemas.microsoft.com/office/powerpoint/2010/main" val="22818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ouse with a mountain in the background&#10;&#10;Description automatically generated">
            <a:extLst>
              <a:ext uri="{FF2B5EF4-FFF2-40B4-BE49-F238E27FC236}">
                <a16:creationId xmlns:a16="http://schemas.microsoft.com/office/drawing/2014/main" id="{D65B3609-8A3C-420A-86F1-723966D25FA0}"/>
              </a:ext>
            </a:extLst>
          </p:cNvPr>
          <p:cNvPicPr>
            <a:picLocks noChangeAspect="1"/>
          </p:cNvPicPr>
          <p:nvPr/>
        </p:nvPicPr>
        <p:blipFill rotWithShape="1">
          <a:blip r:embed="rId2">
            <a:extLst>
              <a:ext uri="{28A0092B-C50C-407E-A947-70E740481C1C}">
                <a14:useLocalDpi xmlns:a14="http://schemas.microsoft.com/office/drawing/2010/main" val="0"/>
              </a:ext>
            </a:extLst>
          </a:blip>
          <a:srcRect l="4041" r="3" b="3"/>
          <a:stretch/>
        </p:blipFill>
        <p:spPr>
          <a:xfrm>
            <a:off x="5419264" y="3265080"/>
            <a:ext cx="6129269" cy="3592925"/>
          </a:xfrm>
          <a:prstGeom prst="rect">
            <a:avLst/>
          </a:prstGeom>
        </p:spPr>
      </p:pic>
      <p:pic>
        <p:nvPicPr>
          <p:cNvPr id="5" name="Picture 4" descr="A brown horse standing next to a forest&#10;&#10;Description automatically generated">
            <a:extLst>
              <a:ext uri="{FF2B5EF4-FFF2-40B4-BE49-F238E27FC236}">
                <a16:creationId xmlns:a16="http://schemas.microsoft.com/office/drawing/2014/main" id="{F79DE811-87CB-442E-BCB4-76B133A78EA7}"/>
              </a:ext>
            </a:extLst>
          </p:cNvPr>
          <p:cNvPicPr>
            <a:picLocks noChangeAspect="1"/>
          </p:cNvPicPr>
          <p:nvPr/>
        </p:nvPicPr>
        <p:blipFill rotWithShape="1">
          <a:blip r:embed="rId3">
            <a:extLst>
              <a:ext uri="{28A0092B-C50C-407E-A947-70E740481C1C}">
                <a14:useLocalDpi xmlns:a14="http://schemas.microsoft.com/office/drawing/2010/main" val="0"/>
              </a:ext>
            </a:extLst>
          </a:blip>
          <a:srcRect r="1" b="3454"/>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46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904</Words>
  <Application>Microsoft Office PowerPoint</Application>
  <PresentationFormat>Widescreen</PresentationFormat>
  <Paragraphs>46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Aldhabi</vt:lpstr>
      <vt:lpstr>Arial</vt:lpstr>
      <vt:lpstr>Bodoni MT Black</vt:lpstr>
      <vt:lpstr>Calibri</vt:lpstr>
      <vt:lpstr>Calibri Light</vt:lpstr>
      <vt:lpstr>Times New Roman</vt:lpstr>
      <vt:lpstr>Office Theme</vt:lpstr>
      <vt:lpstr>VIRTUELNA TURA  U DOBA KORONE</vt:lpstr>
      <vt:lpstr>COVID-19                     izuzetno je zarazna bolest uzrokovana teškim akutnim respiratornim sindromom virus korona 2. (SARS-CoV-2) Bolest se od decembra 2019. proširila na ceo svet i Svetska zdravstvena organizacija proglasila je izbijanje virusa korona 2019/20. pandemijom i javno zdravstvenom pretnjom od međunarodnog značaja. Nažalost, 6.3.2020 potvrđen je prvi slučaj ovog virusa u zemlji Srbiji i nedugo nakon toga 15.3.2020. proglašeno je vanredno stanje. Radi prevencije daljeg širenja bolesti uveden je policijski čas, zatvorene su granice i svim državljanima ograničena je mogućnost kretanja, a vlada apeluje na sve građane da se što manje izlažu kontaktu sa drugim ljudima. </vt:lpstr>
      <vt:lpstr>Svet se preselio u online život. Čak i najveći protivnici novih tehnologija morali su da prihvate inovacije koje ovih pandemijskih dana prate život- online škole, naručivanja namirnica, isplata penzija...  Kako bismo vam olakšali podnošenje izolacije pripremili smo za vam jedno uzbudljivo virtuelno putovanje na nekoliko raznolikih destinacija. Kako stanovništvo u ovom periodu većinu vremena provodi zatvoreno u svojim kućama (kako bi i trebalo), svi smo pomalo željni društvenog života.   Prema tome, pakujte svoje virtuelne kofere i krećemo! </vt:lpstr>
      <vt:lpstr>ZLATIBOR</vt:lpstr>
      <vt:lpstr>PowerPoint Presentation</vt:lpstr>
      <vt:lpstr>Stopića pećina je geomorfološka turistička atrakcija koja se nalazi između sela Rožanstvo i Trnava, udaljena je 19km od turističkog centra. Pećina je razgranatog tipa, te se sastoji od pet speleomorfoloških celina, i to: svetle dvorane, tamne dvorane, sale sa kadama, kanala sa kadama i rečnog kanala.</vt:lpstr>
      <vt:lpstr>Najveću atrakciju i zaštitni znak Stopića pećine predstavljaju bigrene kade (udubljenja oivičena vijugavim, bigrenim naborima koja se baš sada, u periodu proleća, ispunjavaju vodom).</vt:lpstr>
      <vt:lpstr>Muzej „Staro selo“ se nalazi u selu Sirogojnu i predstavlja jedinstvenu muzejsku postavku pod vedrim nebom. Sastoji se od preko 50 starih zlatiborskih brvnara, prakazujući kako je izledala kuća i okućnica zlatiborskog sela od pre više od dva veka</vt:lpstr>
      <vt:lpstr>PowerPoint Presentation</vt:lpstr>
      <vt:lpstr>Čuveni Gostiljski Vodopad predstavlja najveću hidrološku turističku atrakciju Zlatibora. Nalazi se u selu Gostilju, na 25 kilometara od centra Zlatibora. Posetiocima nudi prizor očaravajuće lepote u vidu pogleda na snažni vodopadni mlaz visine 20 metara, koji se survava niz krečnjačku liticu</vt:lpstr>
      <vt:lpstr>https://www.youtube.com/watch?v=_f3tgvhM8AY</vt:lpstr>
      <vt:lpstr>HAVAJI</vt:lpstr>
      <vt:lpstr>PowerPoint Presentation</vt:lpstr>
      <vt:lpstr>PowerPoint Presentation</vt:lpstr>
      <vt:lpstr>https://www.youtube.com/watch?v=cpcG5mbSTnQ</vt:lpstr>
      <vt:lpstr>VENECIJA</vt:lpstr>
      <vt:lpstr>PowerPoint Presentation</vt:lpstr>
      <vt:lpstr>  U obilazak Venecije polazimo upravo sa ovog trga, jer je veoma bilizu riva Skjavoni (Sloveni) koja je pristanište za sve brodove kojima dolaze turisti iz Lido di Jezola. Za ovaj trg kažu da je jedan od najlepših trgova ikad viđenih u svetu. Trg je okružen velikim i lepim zgradama Procuratie Vecchie, Ala Napoleonica i Procuratie nuove. </vt:lpstr>
      <vt:lpstr>Ono šta obavezno treba videti u Veneciji jeste i Dužedva palata (Palazzo Ducale) koja se nalazi pored crkve sv. Marka. Nekada najvažnija zgrada Venecije (centar političke moći) danas je znamenitost koju nesmete zaobići a u kojoj ćete videti odaje  koje su u njoj imale nekada venecijanske vođe. </vt:lpstr>
      <vt:lpstr>Santa Maria della Salute je poznata i slavna crkva u Veneciji koja vam zaokuplja pažnju još dok se brodom približavate ovom prelopom gradu.</vt:lpstr>
      <vt:lpstr>Veneciju još nazivaju i grad ljubavi, a tome svedoči, između ostalog i jedan od mnogih mostova ovog grada, a to je Most uzdaha kojeg je konstruisao Antonio Contino početkom 17. veka.</vt:lpstr>
      <vt:lpstr>www.youtube.com/watch?v=JphHw6iU4m8</vt:lpstr>
      <vt:lpstr>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VIRTUELNA TURA  U DOBA KORONE</dc:title>
  <dc:creator>Aleksandar</dc:creator>
  <cp:lastModifiedBy>Dell</cp:lastModifiedBy>
  <cp:revision>1</cp:revision>
  <dcterms:created xsi:type="dcterms:W3CDTF">2020-04-14T19:25:42Z</dcterms:created>
  <dcterms:modified xsi:type="dcterms:W3CDTF">2020-04-24T17:00:53Z</dcterms:modified>
</cp:coreProperties>
</file>